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42"/>
  </p:notesMasterIdLst>
  <p:handoutMasterIdLst>
    <p:handoutMasterId r:id="rId43"/>
  </p:handoutMasterIdLst>
  <p:sldIdLst>
    <p:sldId id="292" r:id="rId5"/>
    <p:sldId id="291" r:id="rId6"/>
    <p:sldId id="294" r:id="rId7"/>
    <p:sldId id="295" r:id="rId8"/>
    <p:sldId id="300" r:id="rId9"/>
    <p:sldId id="301" r:id="rId10"/>
    <p:sldId id="299" r:id="rId11"/>
    <p:sldId id="302" r:id="rId12"/>
    <p:sldId id="298" r:id="rId13"/>
    <p:sldId id="303" r:id="rId14"/>
    <p:sldId id="297" r:id="rId15"/>
    <p:sldId id="304" r:id="rId16"/>
    <p:sldId id="296" r:id="rId17"/>
    <p:sldId id="305" r:id="rId18"/>
    <p:sldId id="309" r:id="rId19"/>
    <p:sldId id="308" r:id="rId20"/>
    <p:sldId id="310" r:id="rId21"/>
    <p:sldId id="312" r:id="rId22"/>
    <p:sldId id="313" r:id="rId23"/>
    <p:sldId id="311" r:id="rId24"/>
    <p:sldId id="307" r:id="rId25"/>
    <p:sldId id="306" r:id="rId26"/>
    <p:sldId id="317" r:id="rId27"/>
    <p:sldId id="316" r:id="rId28"/>
    <p:sldId id="315" r:id="rId29"/>
    <p:sldId id="314" r:id="rId30"/>
    <p:sldId id="320" r:id="rId31"/>
    <p:sldId id="318" r:id="rId32"/>
    <p:sldId id="321" r:id="rId33"/>
    <p:sldId id="328" r:id="rId34"/>
    <p:sldId id="330" r:id="rId35"/>
    <p:sldId id="331" r:id="rId36"/>
    <p:sldId id="322" r:id="rId37"/>
    <p:sldId id="329" r:id="rId38"/>
    <p:sldId id="323" r:id="rId39"/>
    <p:sldId id="327" r:id="rId40"/>
    <p:sldId id="293" r:id="rId41"/>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8AC3"/>
    <a:srgbClr val="B5C1DF"/>
    <a:srgbClr val="374D81"/>
    <a:srgbClr val="E98B0D"/>
    <a:srgbClr val="E2973C"/>
    <a:srgbClr val="9BD49E"/>
    <a:srgbClr val="F6A287"/>
    <a:srgbClr val="0037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39" autoAdjust="0"/>
  </p:normalViewPr>
  <p:slideViewPr>
    <p:cSldViewPr snapToGrid="0">
      <p:cViewPr varScale="1">
        <p:scale>
          <a:sx n="66" d="100"/>
          <a:sy n="66" d="100"/>
        </p:scale>
        <p:origin x="632" y="44"/>
      </p:cViewPr>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20/02/2026</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20/02/2026</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20/02/2026</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20/02/2026</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20/02/2026</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20/02/2026</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20/02/2026</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20/02/2026</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20/02/2026</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20/02/2026</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20/02/2026</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20/02/2026</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20/02/2026</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5060941" y="0"/>
            <a:ext cx="153926"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20/02/2026</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374D81"/>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b="1" cap="all" spc="200" baseline="0">
                <a:solidFill>
                  <a:srgbClr val="738AC3"/>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dirty="0"/>
              <a:t>Fare clic per modificare lo stile del sottotitolo dello schema</a:t>
            </a:r>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984836" y="3841"/>
            <a:ext cx="153926"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20/02/2026</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20/02/2026</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20/02/2026</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20/02/2026</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20/02/2026</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20/02/2026</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20/02/2026</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6" name="Parallelogramma 14">
            <a:extLst>
              <a:ext uri="{FF2B5EF4-FFF2-40B4-BE49-F238E27FC236}">
                <a16:creationId xmlns:a16="http://schemas.microsoft.com/office/drawing/2014/main" id="{AF082EE3-41AA-4817-A1CC-C33DDB8F675F}"/>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piè di pagina 2">
            <a:extLst>
              <a:ext uri="{FF2B5EF4-FFF2-40B4-BE49-F238E27FC236}">
                <a16:creationId xmlns:a16="http://schemas.microsoft.com/office/drawing/2014/main" id="{05915714-6BBA-4593-8591-4E26F7D58D9F}"/>
              </a:ext>
            </a:extLst>
          </p:cNvPr>
          <p:cNvSpPr>
            <a:spLocks noGrp="1"/>
          </p:cNvSpPr>
          <p:nvPr>
            <p:ph type="ftr" sz="quarter" idx="11"/>
          </p:nvPr>
        </p:nvSpPr>
        <p:spPr>
          <a:xfrm>
            <a:off x="216130" y="6446838"/>
            <a:ext cx="4846321" cy="365125"/>
          </a:xfrm>
        </p:spPr>
        <p:txBody>
          <a:bodyPr rtlCol="0"/>
          <a:lstStyle>
            <a:lvl1pPr>
              <a:defRPr>
                <a:solidFill>
                  <a:schemeClr val="tx1">
                    <a:lumMod val="75000"/>
                    <a:lumOff val="25000"/>
                  </a:schemeClr>
                </a:solidFill>
              </a:defRPr>
            </a:lvl1pPr>
          </a:lstStyle>
          <a:p>
            <a:endParaRPr lang="it-IT"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20/02/2026</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 Id="rId5" Type="http://schemas.openxmlformats.org/officeDocument/2006/relationships/image" Target="../media/image26.emf"/><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 Id="rId4" Type="http://schemas.openxmlformats.org/officeDocument/2006/relationships/image" Target="../media/image34.emf"/></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9.xml"/><Relationship Id="rId4" Type="http://schemas.openxmlformats.org/officeDocument/2006/relationships/image" Target="../media/image41.emf"/></Relationships>
</file>

<file path=ppt/slides/_rels/slide1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39.png"/><Relationship Id="rId1" Type="http://schemas.openxmlformats.org/officeDocument/2006/relationships/slideLayout" Target="../slideLayouts/slideLayout9.xml"/><Relationship Id="rId5" Type="http://schemas.openxmlformats.org/officeDocument/2006/relationships/image" Target="../media/image44.emf"/><Relationship Id="rId4" Type="http://schemas.openxmlformats.org/officeDocument/2006/relationships/image" Target="../media/image43.emf"/></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9.xml"/><Relationship Id="rId6" Type="http://schemas.openxmlformats.org/officeDocument/2006/relationships/image" Target="../media/image48.emf"/><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9.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9.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9.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png"/><Relationship Id="rId1" Type="http://schemas.openxmlformats.org/officeDocument/2006/relationships/slideLayout" Target="../slideLayouts/slideLayout9.xml"/><Relationship Id="rId5" Type="http://schemas.openxmlformats.org/officeDocument/2006/relationships/image" Target="../media/image66.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png"/><Relationship Id="rId1" Type="http://schemas.openxmlformats.org/officeDocument/2006/relationships/slideLayout" Target="../slideLayouts/slideLayout9.xml"/><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9.xm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image" Target="../media/image75.png"/><Relationship Id="rId1" Type="http://schemas.openxmlformats.org/officeDocument/2006/relationships/slideLayout" Target="../slideLayouts/slideLayout9.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9.xml"/><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png"/><Relationship Id="rId1" Type="http://schemas.openxmlformats.org/officeDocument/2006/relationships/slideLayout" Target="../slideLayouts/slideLayout9.xml"/><Relationship Id="rId5" Type="http://schemas.openxmlformats.org/officeDocument/2006/relationships/image" Target="../media/image92.png"/><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9.xml"/><Relationship Id="rId5" Type="http://schemas.openxmlformats.org/officeDocument/2006/relationships/image" Target="../media/image99.png"/><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9.xml"/><Relationship Id="rId5" Type="http://schemas.openxmlformats.org/officeDocument/2006/relationships/image" Target="../media/image21.emf"/><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6595844" y="758952"/>
            <a:ext cx="4526280" cy="3227514"/>
          </a:xfrm>
        </p:spPr>
        <p:txBody>
          <a:bodyPr>
            <a:normAutofit/>
          </a:bodyPr>
          <a:lstStyle/>
          <a:p>
            <a:r>
              <a:rPr lang="it-IT" sz="4000" dirty="0"/>
              <a:t>Chirurgia Bariatrica e Metabolica e cancro: si può parlare di prevenzione?</a:t>
            </a:r>
          </a:p>
        </p:txBody>
      </p:sp>
      <p:sp>
        <p:nvSpPr>
          <p:cNvPr id="4" name="Sottotitolo 3">
            <a:extLst>
              <a:ext uri="{FF2B5EF4-FFF2-40B4-BE49-F238E27FC236}">
                <a16:creationId xmlns:a16="http://schemas.microsoft.com/office/drawing/2014/main" id="{91A9603A-D223-47EF-B35B-86424F3280CA}"/>
              </a:ext>
            </a:extLst>
          </p:cNvPr>
          <p:cNvSpPr>
            <a:spLocks noGrp="1"/>
          </p:cNvSpPr>
          <p:nvPr>
            <p:ph type="subTitle" idx="1"/>
          </p:nvPr>
        </p:nvSpPr>
        <p:spPr>
          <a:xfrm>
            <a:off x="5380522" y="4508500"/>
            <a:ext cx="6612556" cy="1279652"/>
          </a:xfrm>
        </p:spPr>
        <p:txBody>
          <a:bodyPr>
            <a:normAutofit fontScale="70000" lnSpcReduction="20000"/>
          </a:bodyPr>
          <a:lstStyle/>
          <a:p>
            <a:r>
              <a:rPr lang="it-IT" sz="2800" dirty="0"/>
              <a:t>Amanda </a:t>
            </a:r>
            <a:r>
              <a:rPr lang="it-IT" sz="2800" dirty="0" err="1"/>
              <a:t>belluzzi</a:t>
            </a:r>
            <a:endParaRPr lang="it-IT" sz="2800" b="1" dirty="0"/>
          </a:p>
          <a:p>
            <a:r>
              <a:rPr lang="it-IT" sz="2800" b="1" dirty="0"/>
              <a:t>Ospedale </a:t>
            </a:r>
            <a:r>
              <a:rPr lang="it-IT" sz="2800" b="1" dirty="0" err="1"/>
              <a:t>S.maria</a:t>
            </a:r>
            <a:r>
              <a:rPr lang="it-IT" sz="2800" b="1" dirty="0"/>
              <a:t> della misericordia, UOC chirurgia generale e d’urgenza, </a:t>
            </a:r>
            <a:r>
              <a:rPr lang="it-IT" sz="2800" b="1" dirty="0" err="1"/>
              <a:t>rovigo</a:t>
            </a:r>
            <a:endParaRPr lang="it-IT" sz="2800" b="1" dirty="0"/>
          </a:p>
        </p:txBody>
      </p:sp>
      <p:pic>
        <p:nvPicPr>
          <p:cNvPr id="5" name="Immagine 4">
            <a:extLst>
              <a:ext uri="{FF2B5EF4-FFF2-40B4-BE49-F238E27FC236}">
                <a16:creationId xmlns:a16="http://schemas.microsoft.com/office/drawing/2014/main" id="{F08A59D2-A500-1FBE-454D-201407F33305}"/>
              </a:ext>
            </a:extLst>
          </p:cNvPr>
          <p:cNvPicPr>
            <a:picLocks noChangeAspect="1"/>
          </p:cNvPicPr>
          <p:nvPr/>
        </p:nvPicPr>
        <p:blipFill>
          <a:blip r:embed="rId2" cstate="print">
            <a:extLst>
              <a:ext uri="{28A0092B-C50C-407E-A947-70E740481C1C}">
                <a14:useLocalDpi xmlns:a14="http://schemas.microsoft.com/office/drawing/2010/main" val="0"/>
              </a:ext>
            </a:extLst>
          </a:blip>
          <a:srcRect l="48381"/>
          <a:stretch>
            <a:fillRect/>
          </a:stretch>
        </p:blipFill>
        <p:spPr>
          <a:xfrm>
            <a:off x="0" y="0"/>
            <a:ext cx="4991977" cy="6858000"/>
          </a:xfrm>
          <a:prstGeom prst="rect">
            <a:avLst/>
          </a:prstGeom>
        </p:spPr>
      </p:pic>
    </p:spTree>
    <p:extLst>
      <p:ext uri="{BB962C8B-B14F-4D97-AF65-F5344CB8AC3E}">
        <p14:creationId xmlns:p14="http://schemas.microsoft.com/office/powerpoint/2010/main" val="4711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F8284BA-32D4-B4F5-B543-1F77415A586A}"/>
              </a:ext>
            </a:extLst>
          </p:cNvPr>
          <p:cNvSpPr txBox="1"/>
          <p:nvPr/>
        </p:nvSpPr>
        <p:spPr>
          <a:xfrm>
            <a:off x="6094396" y="89977"/>
            <a:ext cx="6097604" cy="369332"/>
          </a:xfrm>
          <a:prstGeom prst="rect">
            <a:avLst/>
          </a:prstGeom>
          <a:noFill/>
        </p:spPr>
        <p:txBody>
          <a:bodyPr wrap="square">
            <a:spAutoFit/>
          </a:bodyPr>
          <a:lstStyle/>
          <a:p>
            <a:pPr algn="ctr"/>
            <a:r>
              <a:rPr lang="en-US" b="1" dirty="0">
                <a:solidFill>
                  <a:schemeClr val="accent5"/>
                </a:solidFill>
              </a:rPr>
              <a:t>Obesity and cancer risk</a:t>
            </a:r>
          </a:p>
        </p:txBody>
      </p:sp>
      <p:pic>
        <p:nvPicPr>
          <p:cNvPr id="4" name="Immagine 3">
            <a:extLst>
              <a:ext uri="{FF2B5EF4-FFF2-40B4-BE49-F238E27FC236}">
                <a16:creationId xmlns:a16="http://schemas.microsoft.com/office/drawing/2014/main" id="{2839A842-8863-D7A1-E674-5BA1BD964676}"/>
              </a:ext>
            </a:extLst>
          </p:cNvPr>
          <p:cNvPicPr>
            <a:picLocks noChangeAspect="1"/>
          </p:cNvPicPr>
          <p:nvPr/>
        </p:nvPicPr>
        <p:blipFill>
          <a:blip r:embed="rId2"/>
          <a:stretch>
            <a:fillRect/>
          </a:stretch>
        </p:blipFill>
        <p:spPr>
          <a:xfrm>
            <a:off x="0" y="765140"/>
            <a:ext cx="4328528" cy="1222387"/>
          </a:xfrm>
          <a:prstGeom prst="rect">
            <a:avLst/>
          </a:prstGeom>
        </p:spPr>
      </p:pic>
      <p:sp>
        <p:nvSpPr>
          <p:cNvPr id="5" name="CasellaDiTesto 4">
            <a:extLst>
              <a:ext uri="{FF2B5EF4-FFF2-40B4-BE49-F238E27FC236}">
                <a16:creationId xmlns:a16="http://schemas.microsoft.com/office/drawing/2014/main" id="{3266884F-BB0D-8123-BA7C-00A54693316F}"/>
              </a:ext>
            </a:extLst>
          </p:cNvPr>
          <p:cNvSpPr txBox="1"/>
          <p:nvPr/>
        </p:nvSpPr>
        <p:spPr>
          <a:xfrm>
            <a:off x="2063987" y="325882"/>
            <a:ext cx="568097" cy="307777"/>
          </a:xfrm>
          <a:prstGeom prst="rect">
            <a:avLst/>
          </a:prstGeom>
          <a:noFill/>
          <a:ln>
            <a:solidFill>
              <a:srgbClr val="000090"/>
            </a:solidFill>
          </a:ln>
        </p:spPr>
        <p:txBody>
          <a:bodyPr wrap="square" rtlCol="0">
            <a:spAutoFit/>
          </a:bodyPr>
          <a:lstStyle/>
          <a:p>
            <a:r>
              <a:rPr lang="it-IT" sz="1400" b="1" dirty="0">
                <a:solidFill>
                  <a:srgbClr val="000090"/>
                </a:solidFill>
              </a:rPr>
              <a:t>2021</a:t>
            </a:r>
          </a:p>
        </p:txBody>
      </p:sp>
      <p:sp>
        <p:nvSpPr>
          <p:cNvPr id="6" name="CasellaDiTesto 5">
            <a:extLst>
              <a:ext uri="{FF2B5EF4-FFF2-40B4-BE49-F238E27FC236}">
                <a16:creationId xmlns:a16="http://schemas.microsoft.com/office/drawing/2014/main" id="{C8BE93C6-7B3C-448D-FF5D-747CCCA139FB}"/>
              </a:ext>
            </a:extLst>
          </p:cNvPr>
          <p:cNvSpPr txBox="1"/>
          <p:nvPr/>
        </p:nvSpPr>
        <p:spPr>
          <a:xfrm>
            <a:off x="2396160" y="6352525"/>
            <a:ext cx="7893245" cy="230832"/>
          </a:xfrm>
          <a:prstGeom prst="rect">
            <a:avLst/>
          </a:prstGeom>
          <a:noFill/>
        </p:spPr>
        <p:txBody>
          <a:bodyPr wrap="square">
            <a:spAutoFit/>
          </a:bodyPr>
          <a:lstStyle/>
          <a:p>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Rubinstein MM, Brown KA, Iyengar NM. Targeting obesity-related dysfunction in hormonally driven cancers. Br J Cancer. 2021 Aug;125(4):495-509. </a:t>
            </a:r>
            <a:endParaRPr lang="it-IT" sz="900" dirty="0">
              <a:solidFill>
                <a:schemeClr val="accent5"/>
              </a:solidFill>
            </a:endParaRPr>
          </a:p>
        </p:txBody>
      </p:sp>
      <p:pic>
        <p:nvPicPr>
          <p:cNvPr id="7" name="Immagine 6">
            <a:extLst>
              <a:ext uri="{FF2B5EF4-FFF2-40B4-BE49-F238E27FC236}">
                <a16:creationId xmlns:a16="http://schemas.microsoft.com/office/drawing/2014/main" id="{71F12C02-196E-6047-2DDC-694A8469B1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4144" y="1688314"/>
            <a:ext cx="8485506" cy="4089799"/>
          </a:xfrm>
          <a:prstGeom prst="rect">
            <a:avLst/>
          </a:prstGeom>
          <a:noFill/>
          <a:ln>
            <a:noFill/>
          </a:ln>
        </p:spPr>
      </p:pic>
      <p:sp>
        <p:nvSpPr>
          <p:cNvPr id="8" name="CasellaDiTesto 7">
            <a:extLst>
              <a:ext uri="{FF2B5EF4-FFF2-40B4-BE49-F238E27FC236}">
                <a16:creationId xmlns:a16="http://schemas.microsoft.com/office/drawing/2014/main" id="{02EC3494-6CC2-BFDA-46C2-AC6974A890B7}"/>
              </a:ext>
            </a:extLst>
          </p:cNvPr>
          <p:cNvSpPr txBox="1"/>
          <p:nvPr/>
        </p:nvSpPr>
        <p:spPr>
          <a:xfrm>
            <a:off x="13806" y="6062"/>
            <a:ext cx="8123722" cy="369332"/>
          </a:xfrm>
          <a:prstGeom prst="rect">
            <a:avLst/>
          </a:prstGeom>
          <a:noFill/>
        </p:spPr>
        <p:txBody>
          <a:bodyPr wrap="square">
            <a:spAutoFit/>
          </a:bodyPr>
          <a:lstStyle/>
          <a:p>
            <a:r>
              <a:rPr lang="it-IT" sz="1800" b="1" dirty="0">
                <a:solidFill>
                  <a:schemeClr val="tx2"/>
                </a:solidFill>
              </a:rPr>
              <a:t>Chirurgia Bariatrica e Metabolica e cancro: si può parlare di prevenzione?</a:t>
            </a:r>
            <a:endParaRPr lang="it-IT" b="1" dirty="0">
              <a:solidFill>
                <a:schemeClr val="tx2"/>
              </a:solidFill>
            </a:endParaRPr>
          </a:p>
        </p:txBody>
      </p:sp>
    </p:spTree>
    <p:extLst>
      <p:ext uri="{BB962C8B-B14F-4D97-AF65-F5344CB8AC3E}">
        <p14:creationId xmlns:p14="http://schemas.microsoft.com/office/powerpoint/2010/main" val="2580549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5168DB8-1E66-7B95-9A55-59DB0A264186}"/>
              </a:ext>
            </a:extLst>
          </p:cNvPr>
          <p:cNvSpPr txBox="1"/>
          <p:nvPr/>
        </p:nvSpPr>
        <p:spPr>
          <a:xfrm>
            <a:off x="0" y="70182"/>
            <a:ext cx="8123722" cy="369332"/>
          </a:xfrm>
          <a:prstGeom prst="rect">
            <a:avLst/>
          </a:prstGeom>
          <a:noFill/>
        </p:spPr>
        <p:txBody>
          <a:bodyPr wrap="square">
            <a:spAutoFit/>
          </a:bodyPr>
          <a:lstStyle/>
          <a:p>
            <a:r>
              <a:rPr lang="it-IT" sz="1800" b="1" dirty="0">
                <a:solidFill>
                  <a:schemeClr val="tx2"/>
                </a:solidFill>
              </a:rPr>
              <a:t>Chirurgia Bariatrica e Metabolica e cancro: si può parlare di prevenzione?</a:t>
            </a:r>
            <a:endParaRPr lang="it-IT" b="1" dirty="0">
              <a:solidFill>
                <a:schemeClr val="tx2"/>
              </a:solidFill>
            </a:endParaRPr>
          </a:p>
        </p:txBody>
      </p:sp>
      <p:sp>
        <p:nvSpPr>
          <p:cNvPr id="4" name="CasellaDiTesto 3">
            <a:extLst>
              <a:ext uri="{FF2B5EF4-FFF2-40B4-BE49-F238E27FC236}">
                <a16:creationId xmlns:a16="http://schemas.microsoft.com/office/drawing/2014/main" id="{3417A1C7-BB6A-5349-0F7D-825561CCF207}"/>
              </a:ext>
            </a:extLst>
          </p:cNvPr>
          <p:cNvSpPr txBox="1"/>
          <p:nvPr/>
        </p:nvSpPr>
        <p:spPr>
          <a:xfrm>
            <a:off x="6634214" y="514969"/>
            <a:ext cx="6097604" cy="369332"/>
          </a:xfrm>
          <a:prstGeom prst="rect">
            <a:avLst/>
          </a:prstGeom>
          <a:noFill/>
        </p:spPr>
        <p:txBody>
          <a:bodyPr wrap="square">
            <a:spAutoFit/>
          </a:bodyPr>
          <a:lstStyle/>
          <a:p>
            <a:r>
              <a:rPr lang="en-US" b="1" dirty="0">
                <a:solidFill>
                  <a:schemeClr val="accent5"/>
                </a:solidFill>
              </a:rPr>
              <a:t>Metabolic and Bariatric Surgery and Cancer Prevention</a:t>
            </a:r>
          </a:p>
        </p:txBody>
      </p:sp>
      <p:pic>
        <p:nvPicPr>
          <p:cNvPr id="5" name="Immagine 4">
            <a:extLst>
              <a:ext uri="{FF2B5EF4-FFF2-40B4-BE49-F238E27FC236}">
                <a16:creationId xmlns:a16="http://schemas.microsoft.com/office/drawing/2014/main" id="{F9082FC4-3F39-B622-3EB8-AE2BA1882245}"/>
              </a:ext>
            </a:extLst>
          </p:cNvPr>
          <p:cNvPicPr>
            <a:picLocks noChangeAspect="1"/>
          </p:cNvPicPr>
          <p:nvPr/>
        </p:nvPicPr>
        <p:blipFill>
          <a:blip r:embed="rId2"/>
          <a:stretch>
            <a:fillRect/>
          </a:stretch>
        </p:blipFill>
        <p:spPr>
          <a:xfrm>
            <a:off x="81815" y="1255399"/>
            <a:ext cx="3821229" cy="1032025"/>
          </a:xfrm>
          <a:prstGeom prst="rect">
            <a:avLst/>
          </a:prstGeom>
        </p:spPr>
      </p:pic>
      <p:sp>
        <p:nvSpPr>
          <p:cNvPr id="6" name="CasellaDiTesto 5">
            <a:extLst>
              <a:ext uri="{FF2B5EF4-FFF2-40B4-BE49-F238E27FC236}">
                <a16:creationId xmlns:a16="http://schemas.microsoft.com/office/drawing/2014/main" id="{1ECD5A8C-D3D5-3BA7-94B8-D187B0DC0D74}"/>
              </a:ext>
            </a:extLst>
          </p:cNvPr>
          <p:cNvSpPr txBox="1"/>
          <p:nvPr/>
        </p:nvSpPr>
        <p:spPr>
          <a:xfrm>
            <a:off x="1992430" y="595652"/>
            <a:ext cx="767700" cy="369332"/>
          </a:xfrm>
          <a:prstGeom prst="rect">
            <a:avLst/>
          </a:prstGeom>
          <a:noFill/>
          <a:ln>
            <a:solidFill>
              <a:srgbClr val="000090"/>
            </a:solidFill>
          </a:ln>
        </p:spPr>
        <p:txBody>
          <a:bodyPr wrap="square" rtlCol="0">
            <a:spAutoFit/>
          </a:bodyPr>
          <a:lstStyle/>
          <a:p>
            <a:r>
              <a:rPr lang="it-IT" b="1" dirty="0">
                <a:solidFill>
                  <a:srgbClr val="000090"/>
                </a:solidFill>
              </a:rPr>
              <a:t>2025</a:t>
            </a:r>
          </a:p>
        </p:txBody>
      </p:sp>
      <p:pic>
        <p:nvPicPr>
          <p:cNvPr id="7" name="Immagine 6">
            <a:extLst>
              <a:ext uri="{FF2B5EF4-FFF2-40B4-BE49-F238E27FC236}">
                <a16:creationId xmlns:a16="http://schemas.microsoft.com/office/drawing/2014/main" id="{91CACEE2-D6B4-8A54-3E61-5C681C6026DF}"/>
              </a:ext>
            </a:extLst>
          </p:cNvPr>
          <p:cNvPicPr>
            <a:picLocks noChangeAspect="1"/>
          </p:cNvPicPr>
          <p:nvPr/>
        </p:nvPicPr>
        <p:blipFill>
          <a:blip r:embed="rId3"/>
          <a:srcRect l="3112" r="7737"/>
          <a:stretch>
            <a:fillRect/>
          </a:stretch>
        </p:blipFill>
        <p:spPr>
          <a:xfrm>
            <a:off x="4197682" y="983417"/>
            <a:ext cx="4446872" cy="5456605"/>
          </a:xfrm>
          <a:prstGeom prst="rect">
            <a:avLst/>
          </a:prstGeom>
        </p:spPr>
      </p:pic>
      <p:pic>
        <p:nvPicPr>
          <p:cNvPr id="8" name="Immagine 7">
            <a:extLst>
              <a:ext uri="{FF2B5EF4-FFF2-40B4-BE49-F238E27FC236}">
                <a16:creationId xmlns:a16="http://schemas.microsoft.com/office/drawing/2014/main" id="{B6EA6890-B34E-A1C9-30F1-3A7E4BC5578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03204" y="2361114"/>
            <a:ext cx="3688796" cy="2196897"/>
          </a:xfrm>
          <a:prstGeom prst="rect">
            <a:avLst/>
          </a:prstGeom>
          <a:noFill/>
          <a:ln>
            <a:noFill/>
          </a:ln>
        </p:spPr>
      </p:pic>
      <p:sp>
        <p:nvSpPr>
          <p:cNvPr id="9" name="CasellaDiTesto 8">
            <a:extLst>
              <a:ext uri="{FF2B5EF4-FFF2-40B4-BE49-F238E27FC236}">
                <a16:creationId xmlns:a16="http://schemas.microsoft.com/office/drawing/2014/main" id="{1B3A2D48-12FE-C813-29E0-C2624CF6004F}"/>
              </a:ext>
            </a:extLst>
          </p:cNvPr>
          <p:cNvSpPr txBox="1"/>
          <p:nvPr/>
        </p:nvSpPr>
        <p:spPr>
          <a:xfrm>
            <a:off x="0" y="6539138"/>
            <a:ext cx="10241279" cy="230832"/>
          </a:xfrm>
          <a:prstGeom prst="rect">
            <a:avLst/>
          </a:prstGeom>
          <a:noFill/>
        </p:spPr>
        <p:txBody>
          <a:bodyPr wrap="square">
            <a:spAutoFit/>
          </a:bodyPr>
          <a:lstStyle/>
          <a:p>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Wali MH, Javed H, Ahmad N, Burney IA. Global trends in the management of cancer through obesity reduction: a bibliometric based systematic literature review. </a:t>
            </a:r>
            <a:r>
              <a:rPr lang="en-US" sz="9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Ecancermedicalscience</a:t>
            </a:r>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2025 Feb 25;19:1857.</a:t>
            </a:r>
            <a:endParaRPr lang="it-IT" sz="900" dirty="0">
              <a:solidFill>
                <a:schemeClr val="accent5"/>
              </a:solidFill>
            </a:endParaRPr>
          </a:p>
        </p:txBody>
      </p:sp>
      <p:pic>
        <p:nvPicPr>
          <p:cNvPr id="10" name="Immagine 9">
            <a:extLst>
              <a:ext uri="{FF2B5EF4-FFF2-40B4-BE49-F238E27FC236}">
                <a16:creationId xmlns:a16="http://schemas.microsoft.com/office/drawing/2014/main" id="{9D8AD517-ED32-10E9-DA78-83670F3C8232}"/>
              </a:ext>
            </a:extLst>
          </p:cNvPr>
          <p:cNvPicPr>
            <a:picLocks noChangeAspect="1"/>
          </p:cNvPicPr>
          <p:nvPr/>
        </p:nvPicPr>
        <p:blipFill>
          <a:blip r:embed="rId5">
            <a:extLst>
              <a:ext uri="{28A0092B-C50C-407E-A947-70E740481C1C}">
                <a14:useLocalDpi xmlns:a14="http://schemas.microsoft.com/office/drawing/2010/main" val="0"/>
              </a:ext>
            </a:extLst>
          </a:blip>
          <a:srcRect l="5282" t="3040" b="8812"/>
          <a:stretch>
            <a:fillRect/>
          </a:stretch>
        </p:blipFill>
        <p:spPr bwMode="auto">
          <a:xfrm>
            <a:off x="0" y="2715279"/>
            <a:ext cx="4059019" cy="2656490"/>
          </a:xfrm>
          <a:prstGeom prst="rect">
            <a:avLst/>
          </a:prstGeom>
          <a:noFill/>
          <a:ln>
            <a:noFill/>
          </a:ln>
        </p:spPr>
      </p:pic>
    </p:spTree>
    <p:extLst>
      <p:ext uri="{BB962C8B-B14F-4D97-AF65-F5344CB8AC3E}">
        <p14:creationId xmlns:p14="http://schemas.microsoft.com/office/powerpoint/2010/main" val="2484856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4C2320B-5FE3-BB2A-9AD1-059FD943864E}"/>
              </a:ext>
            </a:extLst>
          </p:cNvPr>
          <p:cNvSpPr txBox="1"/>
          <p:nvPr/>
        </p:nvSpPr>
        <p:spPr>
          <a:xfrm>
            <a:off x="0" y="70182"/>
            <a:ext cx="8123722" cy="369332"/>
          </a:xfrm>
          <a:prstGeom prst="rect">
            <a:avLst/>
          </a:prstGeom>
          <a:noFill/>
        </p:spPr>
        <p:txBody>
          <a:bodyPr wrap="square">
            <a:spAutoFit/>
          </a:bodyPr>
          <a:lstStyle/>
          <a:p>
            <a:r>
              <a:rPr lang="it-IT" sz="1800" b="1" dirty="0">
                <a:solidFill>
                  <a:schemeClr val="tx2"/>
                </a:solidFill>
              </a:rPr>
              <a:t>Chirurgia Bariatrica e Metabolica e cancro: si può parlare di prevenzione?</a:t>
            </a:r>
            <a:endParaRPr lang="it-IT" b="1" dirty="0">
              <a:solidFill>
                <a:schemeClr val="tx2"/>
              </a:solidFill>
            </a:endParaRPr>
          </a:p>
        </p:txBody>
      </p:sp>
      <p:sp>
        <p:nvSpPr>
          <p:cNvPr id="4" name="CasellaDiTesto 3">
            <a:extLst>
              <a:ext uri="{FF2B5EF4-FFF2-40B4-BE49-F238E27FC236}">
                <a16:creationId xmlns:a16="http://schemas.microsoft.com/office/drawing/2014/main" id="{8A96FB78-864B-FAD2-9DCC-34C9827B4E0A}"/>
              </a:ext>
            </a:extLst>
          </p:cNvPr>
          <p:cNvSpPr txBox="1"/>
          <p:nvPr/>
        </p:nvSpPr>
        <p:spPr>
          <a:xfrm>
            <a:off x="5438222" y="441322"/>
            <a:ext cx="6097604" cy="369332"/>
          </a:xfrm>
          <a:prstGeom prst="rect">
            <a:avLst/>
          </a:prstGeom>
          <a:noFill/>
        </p:spPr>
        <p:txBody>
          <a:bodyPr wrap="square">
            <a:spAutoFit/>
          </a:bodyPr>
          <a:lstStyle/>
          <a:p>
            <a:r>
              <a:rPr lang="en-US" b="1" dirty="0">
                <a:solidFill>
                  <a:schemeClr val="accent5"/>
                </a:solidFill>
              </a:rPr>
              <a:t>Metabolic and Bariatric Surgery and Cancer Prevention</a:t>
            </a:r>
          </a:p>
        </p:txBody>
      </p:sp>
      <p:sp>
        <p:nvSpPr>
          <p:cNvPr id="5" name="CasellaDiTesto 4">
            <a:extLst>
              <a:ext uri="{FF2B5EF4-FFF2-40B4-BE49-F238E27FC236}">
                <a16:creationId xmlns:a16="http://schemas.microsoft.com/office/drawing/2014/main" id="{4888A5A0-D160-3F34-FC59-66AF20B388F4}"/>
              </a:ext>
            </a:extLst>
          </p:cNvPr>
          <p:cNvSpPr txBox="1"/>
          <p:nvPr/>
        </p:nvSpPr>
        <p:spPr>
          <a:xfrm>
            <a:off x="2155852" y="426538"/>
            <a:ext cx="690905" cy="369332"/>
          </a:xfrm>
          <a:prstGeom prst="rect">
            <a:avLst/>
          </a:prstGeom>
          <a:noFill/>
          <a:ln>
            <a:solidFill>
              <a:srgbClr val="000090"/>
            </a:solidFill>
          </a:ln>
        </p:spPr>
        <p:txBody>
          <a:bodyPr wrap="square" rtlCol="0">
            <a:spAutoFit/>
          </a:bodyPr>
          <a:lstStyle/>
          <a:p>
            <a:r>
              <a:rPr lang="it-IT" b="1" dirty="0">
                <a:solidFill>
                  <a:srgbClr val="000090"/>
                </a:solidFill>
              </a:rPr>
              <a:t>2025</a:t>
            </a:r>
          </a:p>
        </p:txBody>
      </p:sp>
      <p:pic>
        <p:nvPicPr>
          <p:cNvPr id="6" name="Immagine 5">
            <a:extLst>
              <a:ext uri="{FF2B5EF4-FFF2-40B4-BE49-F238E27FC236}">
                <a16:creationId xmlns:a16="http://schemas.microsoft.com/office/drawing/2014/main" id="{BA8FC42F-1DE4-ED4F-6A59-D896A67FEFC4}"/>
              </a:ext>
            </a:extLst>
          </p:cNvPr>
          <p:cNvPicPr>
            <a:picLocks noChangeAspect="1"/>
          </p:cNvPicPr>
          <p:nvPr/>
        </p:nvPicPr>
        <p:blipFill>
          <a:blip r:embed="rId2"/>
          <a:stretch>
            <a:fillRect/>
          </a:stretch>
        </p:blipFill>
        <p:spPr>
          <a:xfrm>
            <a:off x="1" y="883854"/>
            <a:ext cx="4995512" cy="1398412"/>
          </a:xfrm>
          <a:prstGeom prst="rect">
            <a:avLst/>
          </a:prstGeom>
        </p:spPr>
      </p:pic>
      <p:sp>
        <p:nvSpPr>
          <p:cNvPr id="7" name="CasellaDiTesto 6">
            <a:extLst>
              <a:ext uri="{FF2B5EF4-FFF2-40B4-BE49-F238E27FC236}">
                <a16:creationId xmlns:a16="http://schemas.microsoft.com/office/drawing/2014/main" id="{CBB328F6-E74B-C29D-096A-4E6E8B792CD9}"/>
              </a:ext>
            </a:extLst>
          </p:cNvPr>
          <p:cNvSpPr txBox="1"/>
          <p:nvPr/>
        </p:nvSpPr>
        <p:spPr>
          <a:xfrm>
            <a:off x="62566" y="5679912"/>
            <a:ext cx="9865894" cy="230832"/>
          </a:xfrm>
          <a:prstGeom prst="rect">
            <a:avLst/>
          </a:prstGeom>
          <a:noFill/>
        </p:spPr>
        <p:txBody>
          <a:bodyPr wrap="square">
            <a:spAutoFit/>
          </a:bodyPr>
          <a:lstStyle/>
          <a:p>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Saeed U, Yaqub S, Barreto SG, </a:t>
            </a:r>
            <a:r>
              <a:rPr lang="en-US" sz="9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Pandol</a:t>
            </a:r>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S, Mala T. Reducing the risk of cancer with bariatric surgery: The need for evidence to guide practice. Scand J Surg. 2024 Dec;113(4):332-333.</a:t>
            </a:r>
            <a:endParaRPr lang="it-IT" sz="900" dirty="0">
              <a:solidFill>
                <a:schemeClr val="accent5"/>
              </a:solidFill>
            </a:endParaRPr>
          </a:p>
        </p:txBody>
      </p:sp>
      <p:pic>
        <p:nvPicPr>
          <p:cNvPr id="8" name="Immagine 7">
            <a:extLst>
              <a:ext uri="{FF2B5EF4-FFF2-40B4-BE49-F238E27FC236}">
                <a16:creationId xmlns:a16="http://schemas.microsoft.com/office/drawing/2014/main" id="{EC825D7D-F920-E574-D4CF-A49A4619BE72}"/>
              </a:ext>
            </a:extLst>
          </p:cNvPr>
          <p:cNvPicPr>
            <a:picLocks noChangeAspect="1"/>
          </p:cNvPicPr>
          <p:nvPr/>
        </p:nvPicPr>
        <p:blipFill>
          <a:blip r:embed="rId3"/>
          <a:srcRect l="2137" t="13740"/>
          <a:stretch>
            <a:fillRect/>
          </a:stretch>
        </p:blipFill>
        <p:spPr>
          <a:xfrm>
            <a:off x="5111014" y="1008866"/>
            <a:ext cx="4918510" cy="1148388"/>
          </a:xfrm>
          <a:prstGeom prst="rect">
            <a:avLst/>
          </a:prstGeom>
        </p:spPr>
      </p:pic>
      <p:sp>
        <p:nvSpPr>
          <p:cNvPr id="9" name="CasellaDiTesto 8">
            <a:extLst>
              <a:ext uri="{FF2B5EF4-FFF2-40B4-BE49-F238E27FC236}">
                <a16:creationId xmlns:a16="http://schemas.microsoft.com/office/drawing/2014/main" id="{5ECFF425-E7D7-545E-67E5-7DF28A0CD56C}"/>
              </a:ext>
            </a:extLst>
          </p:cNvPr>
          <p:cNvSpPr txBox="1"/>
          <p:nvPr/>
        </p:nvSpPr>
        <p:spPr>
          <a:xfrm>
            <a:off x="-3961" y="6170364"/>
            <a:ext cx="6097604" cy="230832"/>
          </a:xfrm>
          <a:prstGeom prst="rect">
            <a:avLst/>
          </a:prstGeom>
          <a:noFill/>
        </p:spPr>
        <p:txBody>
          <a:bodyPr wrap="square">
            <a:spAutoFit/>
          </a:bodyPr>
          <a:lstStyle/>
          <a:p>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Chiappetta S, Bottino V. Obesity-associated cancer prevention. Lancet Healthy </a:t>
            </a:r>
            <a:r>
              <a:rPr lang="en-US" sz="9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Longev</a:t>
            </a:r>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2023 Oct;4(10):e520-e521.</a:t>
            </a:r>
            <a:endParaRPr lang="it-IT" sz="900" dirty="0">
              <a:solidFill>
                <a:schemeClr val="accent5"/>
              </a:solidFill>
            </a:endParaRPr>
          </a:p>
        </p:txBody>
      </p:sp>
      <p:pic>
        <p:nvPicPr>
          <p:cNvPr id="10" name="Immagine 9">
            <a:extLst>
              <a:ext uri="{FF2B5EF4-FFF2-40B4-BE49-F238E27FC236}">
                <a16:creationId xmlns:a16="http://schemas.microsoft.com/office/drawing/2014/main" id="{F12980B3-BC1D-5950-13E4-8128539779D3}"/>
              </a:ext>
            </a:extLst>
          </p:cNvPr>
          <p:cNvPicPr>
            <a:picLocks noChangeAspect="1"/>
          </p:cNvPicPr>
          <p:nvPr/>
        </p:nvPicPr>
        <p:blipFill>
          <a:blip r:embed="rId4"/>
          <a:stretch>
            <a:fillRect/>
          </a:stretch>
        </p:blipFill>
        <p:spPr>
          <a:xfrm>
            <a:off x="276118" y="2411994"/>
            <a:ext cx="3759467" cy="1502940"/>
          </a:xfrm>
          <a:prstGeom prst="rect">
            <a:avLst/>
          </a:prstGeom>
        </p:spPr>
      </p:pic>
      <p:sp>
        <p:nvSpPr>
          <p:cNvPr id="11" name="CasellaDiTesto 10">
            <a:extLst>
              <a:ext uri="{FF2B5EF4-FFF2-40B4-BE49-F238E27FC236}">
                <a16:creationId xmlns:a16="http://schemas.microsoft.com/office/drawing/2014/main" id="{4580EEB5-53A0-8185-32BD-C82FE761DA7F}"/>
              </a:ext>
            </a:extLst>
          </p:cNvPr>
          <p:cNvSpPr txBox="1"/>
          <p:nvPr/>
        </p:nvSpPr>
        <p:spPr>
          <a:xfrm>
            <a:off x="-5139" y="5929936"/>
            <a:ext cx="9626441" cy="230832"/>
          </a:xfrm>
          <a:prstGeom prst="rect">
            <a:avLst/>
          </a:prstGeom>
          <a:noFill/>
        </p:spPr>
        <p:txBody>
          <a:bodyPr wrap="square">
            <a:spAutoFit/>
          </a:bodyPr>
          <a:lstStyle/>
          <a:p>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Chiappetta S, Bottino V, Farina A. Can Bariatric and Metabolic Surgery Prevent Cancer Recurrence in Obesity-Related Neoplasms? </a:t>
            </a:r>
            <a:r>
              <a:rPr lang="en-US" sz="9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Obes</a:t>
            </a:r>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Surg. 2022 Oct;32(10):3469-3470. </a:t>
            </a:r>
            <a:endParaRPr lang="it-IT" sz="900" dirty="0">
              <a:solidFill>
                <a:schemeClr val="accent5"/>
              </a:solidFill>
            </a:endParaRPr>
          </a:p>
        </p:txBody>
      </p:sp>
      <p:pic>
        <p:nvPicPr>
          <p:cNvPr id="12" name="Immagine 11">
            <a:extLst>
              <a:ext uri="{FF2B5EF4-FFF2-40B4-BE49-F238E27FC236}">
                <a16:creationId xmlns:a16="http://schemas.microsoft.com/office/drawing/2014/main" id="{CFB6E3FE-7A46-A1E6-897F-16A589459EEA}"/>
              </a:ext>
            </a:extLst>
          </p:cNvPr>
          <p:cNvPicPr>
            <a:picLocks noChangeAspect="1"/>
          </p:cNvPicPr>
          <p:nvPr/>
        </p:nvPicPr>
        <p:blipFill>
          <a:blip r:embed="rId5"/>
          <a:stretch>
            <a:fillRect/>
          </a:stretch>
        </p:blipFill>
        <p:spPr>
          <a:xfrm>
            <a:off x="4116788" y="2769247"/>
            <a:ext cx="3958423" cy="1943069"/>
          </a:xfrm>
          <a:prstGeom prst="rect">
            <a:avLst/>
          </a:prstGeom>
        </p:spPr>
      </p:pic>
      <p:sp>
        <p:nvSpPr>
          <p:cNvPr id="13" name="CasellaDiTesto 12">
            <a:extLst>
              <a:ext uri="{FF2B5EF4-FFF2-40B4-BE49-F238E27FC236}">
                <a16:creationId xmlns:a16="http://schemas.microsoft.com/office/drawing/2014/main" id="{226CC261-BDD3-DCFD-FF01-6B03E3246665}"/>
              </a:ext>
            </a:extLst>
          </p:cNvPr>
          <p:cNvSpPr txBox="1"/>
          <p:nvPr/>
        </p:nvSpPr>
        <p:spPr>
          <a:xfrm>
            <a:off x="0" y="6410792"/>
            <a:ext cx="8487024" cy="230832"/>
          </a:xfrm>
          <a:prstGeom prst="rect">
            <a:avLst/>
          </a:prstGeom>
          <a:noFill/>
        </p:spPr>
        <p:txBody>
          <a:bodyPr wrap="square">
            <a:spAutoFit/>
          </a:bodyPr>
          <a:lstStyle/>
          <a:p>
            <a:r>
              <a:rPr lang="en-US" sz="9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Vergallo</a:t>
            </a:r>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R, Liuzzo G. Less weight, less cancer? The potential positive effects of bariatric surgery beyond cardiovascular risk reduction. </a:t>
            </a:r>
            <a:r>
              <a:rPr lang="it-IT"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Eur Heart J. 2022 Sep 21;43(36):3385-3386. </a:t>
            </a:r>
            <a:endParaRPr lang="it-IT" sz="900" dirty="0">
              <a:solidFill>
                <a:schemeClr val="accent5"/>
              </a:solidFill>
            </a:endParaRPr>
          </a:p>
        </p:txBody>
      </p:sp>
      <p:pic>
        <p:nvPicPr>
          <p:cNvPr id="14" name="Immagine 13">
            <a:extLst>
              <a:ext uri="{FF2B5EF4-FFF2-40B4-BE49-F238E27FC236}">
                <a16:creationId xmlns:a16="http://schemas.microsoft.com/office/drawing/2014/main" id="{1C3D02DE-76A7-EA38-606A-6CA1C0A1C7C6}"/>
              </a:ext>
            </a:extLst>
          </p:cNvPr>
          <p:cNvPicPr>
            <a:picLocks noChangeAspect="1"/>
          </p:cNvPicPr>
          <p:nvPr/>
        </p:nvPicPr>
        <p:blipFill>
          <a:blip r:embed="rId6"/>
          <a:srcRect l="3501" r="5834"/>
          <a:stretch>
            <a:fillRect/>
          </a:stretch>
        </p:blipFill>
        <p:spPr>
          <a:xfrm>
            <a:off x="8282541" y="2441937"/>
            <a:ext cx="3739413" cy="1128297"/>
          </a:xfrm>
          <a:prstGeom prst="rect">
            <a:avLst/>
          </a:prstGeom>
        </p:spPr>
      </p:pic>
      <p:sp>
        <p:nvSpPr>
          <p:cNvPr id="15" name="CasellaDiTesto 14">
            <a:extLst>
              <a:ext uri="{FF2B5EF4-FFF2-40B4-BE49-F238E27FC236}">
                <a16:creationId xmlns:a16="http://schemas.microsoft.com/office/drawing/2014/main" id="{71789751-E1B4-63A1-E2B8-DF17B54B996B}"/>
              </a:ext>
            </a:extLst>
          </p:cNvPr>
          <p:cNvSpPr txBox="1"/>
          <p:nvPr/>
        </p:nvSpPr>
        <p:spPr>
          <a:xfrm>
            <a:off x="0" y="6627168"/>
            <a:ext cx="6097604" cy="230832"/>
          </a:xfrm>
          <a:prstGeom prst="rect">
            <a:avLst/>
          </a:prstGeom>
          <a:noFill/>
        </p:spPr>
        <p:txBody>
          <a:bodyPr wrap="square">
            <a:spAutoFit/>
          </a:bodyPr>
          <a:lstStyle/>
          <a:p>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Chao GF, Urbach DR. Does Bariatric Surgery Prevent Cancer? Ann Surg. 2022 Jan 1;275(1):7-8. </a:t>
            </a:r>
            <a:endParaRPr lang="it-IT" sz="900" dirty="0">
              <a:solidFill>
                <a:schemeClr val="accent5"/>
              </a:solidFill>
            </a:endParaRPr>
          </a:p>
        </p:txBody>
      </p:sp>
    </p:spTree>
    <p:extLst>
      <p:ext uri="{BB962C8B-B14F-4D97-AF65-F5344CB8AC3E}">
        <p14:creationId xmlns:p14="http://schemas.microsoft.com/office/powerpoint/2010/main" val="1970500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4641A-DF56-7640-CC84-5C18E3BACA7E}"/>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78FB7732-DFB1-15DA-2470-BA90975CB9F2}"/>
              </a:ext>
            </a:extLst>
          </p:cNvPr>
          <p:cNvSpPr txBox="1"/>
          <p:nvPr/>
        </p:nvSpPr>
        <p:spPr>
          <a:xfrm>
            <a:off x="0" y="70182"/>
            <a:ext cx="8123722" cy="369332"/>
          </a:xfrm>
          <a:prstGeom prst="rect">
            <a:avLst/>
          </a:prstGeom>
          <a:noFill/>
        </p:spPr>
        <p:txBody>
          <a:bodyPr wrap="square">
            <a:spAutoFit/>
          </a:bodyPr>
          <a:lstStyle/>
          <a:p>
            <a:r>
              <a:rPr lang="it-IT" sz="1800" b="1" dirty="0">
                <a:solidFill>
                  <a:schemeClr val="tx2"/>
                </a:solidFill>
              </a:rPr>
              <a:t>Chirurgia Bariatrica e Metabolica e cancro: si può parlare di prevenzione?</a:t>
            </a:r>
            <a:endParaRPr lang="it-IT" b="1" dirty="0">
              <a:solidFill>
                <a:schemeClr val="tx2"/>
              </a:solidFill>
            </a:endParaRPr>
          </a:p>
        </p:txBody>
      </p:sp>
      <p:sp>
        <p:nvSpPr>
          <p:cNvPr id="4" name="CasellaDiTesto 3">
            <a:extLst>
              <a:ext uri="{FF2B5EF4-FFF2-40B4-BE49-F238E27FC236}">
                <a16:creationId xmlns:a16="http://schemas.microsoft.com/office/drawing/2014/main" id="{08D87B8C-25EF-0A91-809D-CA00693E73B0}"/>
              </a:ext>
            </a:extLst>
          </p:cNvPr>
          <p:cNvSpPr txBox="1"/>
          <p:nvPr/>
        </p:nvSpPr>
        <p:spPr>
          <a:xfrm>
            <a:off x="5580246" y="621631"/>
            <a:ext cx="6097604" cy="369332"/>
          </a:xfrm>
          <a:prstGeom prst="rect">
            <a:avLst/>
          </a:prstGeom>
          <a:noFill/>
        </p:spPr>
        <p:txBody>
          <a:bodyPr wrap="square">
            <a:spAutoFit/>
          </a:bodyPr>
          <a:lstStyle/>
          <a:p>
            <a:r>
              <a:rPr lang="en-US" b="1" dirty="0">
                <a:solidFill>
                  <a:schemeClr val="accent5"/>
                </a:solidFill>
              </a:rPr>
              <a:t>Metabolic and Bariatric Surgery and Cancer Prevention</a:t>
            </a:r>
          </a:p>
        </p:txBody>
      </p:sp>
      <p:pic>
        <p:nvPicPr>
          <p:cNvPr id="5" name="Immagine 4">
            <a:extLst>
              <a:ext uri="{FF2B5EF4-FFF2-40B4-BE49-F238E27FC236}">
                <a16:creationId xmlns:a16="http://schemas.microsoft.com/office/drawing/2014/main" id="{4F72D470-28F5-619B-883B-974C368A30D8}"/>
              </a:ext>
            </a:extLst>
          </p:cNvPr>
          <p:cNvPicPr>
            <a:picLocks noChangeAspect="1"/>
          </p:cNvPicPr>
          <p:nvPr/>
        </p:nvPicPr>
        <p:blipFill>
          <a:blip r:embed="rId2"/>
          <a:stretch>
            <a:fillRect/>
          </a:stretch>
        </p:blipFill>
        <p:spPr>
          <a:xfrm>
            <a:off x="0" y="454426"/>
            <a:ext cx="4279265" cy="1400374"/>
          </a:xfrm>
          <a:prstGeom prst="rect">
            <a:avLst/>
          </a:prstGeom>
        </p:spPr>
      </p:pic>
      <p:sp>
        <p:nvSpPr>
          <p:cNvPr id="6" name="CasellaDiTesto 5">
            <a:extLst>
              <a:ext uri="{FF2B5EF4-FFF2-40B4-BE49-F238E27FC236}">
                <a16:creationId xmlns:a16="http://schemas.microsoft.com/office/drawing/2014/main" id="{E82433B6-B708-E593-8EDC-ABD6DB50D49D}"/>
              </a:ext>
            </a:extLst>
          </p:cNvPr>
          <p:cNvSpPr txBox="1"/>
          <p:nvPr/>
        </p:nvSpPr>
        <p:spPr>
          <a:xfrm>
            <a:off x="2079058" y="369332"/>
            <a:ext cx="664142" cy="369332"/>
          </a:xfrm>
          <a:prstGeom prst="rect">
            <a:avLst/>
          </a:prstGeom>
          <a:noFill/>
          <a:ln>
            <a:solidFill>
              <a:srgbClr val="000090"/>
            </a:solidFill>
          </a:ln>
        </p:spPr>
        <p:txBody>
          <a:bodyPr wrap="square" rtlCol="0">
            <a:spAutoFit/>
          </a:bodyPr>
          <a:lstStyle/>
          <a:p>
            <a:r>
              <a:rPr lang="it-IT" b="1" dirty="0">
                <a:solidFill>
                  <a:srgbClr val="000090"/>
                </a:solidFill>
              </a:rPr>
              <a:t>2025</a:t>
            </a:r>
          </a:p>
        </p:txBody>
      </p:sp>
      <p:sp>
        <p:nvSpPr>
          <p:cNvPr id="7" name="CasellaDiTesto 6">
            <a:extLst>
              <a:ext uri="{FF2B5EF4-FFF2-40B4-BE49-F238E27FC236}">
                <a16:creationId xmlns:a16="http://schemas.microsoft.com/office/drawing/2014/main" id="{1B34D753-1325-044C-497E-EEFCB6A7533F}"/>
              </a:ext>
            </a:extLst>
          </p:cNvPr>
          <p:cNvSpPr txBox="1"/>
          <p:nvPr/>
        </p:nvSpPr>
        <p:spPr>
          <a:xfrm>
            <a:off x="2411129" y="6304002"/>
            <a:ext cx="7830151" cy="369332"/>
          </a:xfrm>
          <a:prstGeom prst="rect">
            <a:avLst/>
          </a:prstGeom>
          <a:noFill/>
        </p:spPr>
        <p:txBody>
          <a:bodyPr wrap="square">
            <a:spAutoFit/>
          </a:bodyPr>
          <a:lstStyle/>
          <a:p>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Xue J, Chen S, Wang Y, Jiao Y, Wang D, Zhao J, Zhou Y, Tang L. Effect of weight loss following Roux-en-Y gastric bypass on cancer risk: A Mendelian randomization study. Medicine (Baltimore). 2025 Jan 31;104(5):e41351. </a:t>
            </a:r>
            <a:endParaRPr lang="it-IT" sz="900" dirty="0">
              <a:solidFill>
                <a:schemeClr val="accent5"/>
              </a:solidFill>
            </a:endParaRPr>
          </a:p>
        </p:txBody>
      </p:sp>
      <p:pic>
        <p:nvPicPr>
          <p:cNvPr id="8" name="Immagine 7">
            <a:extLst>
              <a:ext uri="{FF2B5EF4-FFF2-40B4-BE49-F238E27FC236}">
                <a16:creationId xmlns:a16="http://schemas.microsoft.com/office/drawing/2014/main" id="{8F9504F8-26B1-95DD-09BE-262507F5772A}"/>
              </a:ext>
            </a:extLst>
          </p:cNvPr>
          <p:cNvPicPr>
            <a:picLocks noChangeAspect="1"/>
          </p:cNvPicPr>
          <p:nvPr/>
        </p:nvPicPr>
        <p:blipFill>
          <a:blip r:embed="rId3"/>
          <a:stretch>
            <a:fillRect/>
          </a:stretch>
        </p:blipFill>
        <p:spPr>
          <a:xfrm>
            <a:off x="0" y="1939894"/>
            <a:ext cx="6120130" cy="3997325"/>
          </a:xfrm>
          <a:prstGeom prst="rect">
            <a:avLst/>
          </a:prstGeom>
        </p:spPr>
      </p:pic>
      <p:pic>
        <p:nvPicPr>
          <p:cNvPr id="9" name="Immagine 8">
            <a:extLst>
              <a:ext uri="{FF2B5EF4-FFF2-40B4-BE49-F238E27FC236}">
                <a16:creationId xmlns:a16="http://schemas.microsoft.com/office/drawing/2014/main" id="{6C30A6BA-E996-9FA5-62A8-6F93F6B4A5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26204" y="1939894"/>
            <a:ext cx="5166360" cy="4080342"/>
          </a:xfrm>
          <a:prstGeom prst="rect">
            <a:avLst/>
          </a:prstGeom>
          <a:noFill/>
          <a:ln>
            <a:noFill/>
          </a:ln>
        </p:spPr>
      </p:pic>
    </p:spTree>
    <p:extLst>
      <p:ext uri="{BB962C8B-B14F-4D97-AF65-F5344CB8AC3E}">
        <p14:creationId xmlns:p14="http://schemas.microsoft.com/office/powerpoint/2010/main" val="911638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C3CA77F-D36B-0463-D7AA-56E7794F13FF}"/>
              </a:ext>
            </a:extLst>
          </p:cNvPr>
          <p:cNvSpPr txBox="1"/>
          <p:nvPr/>
        </p:nvSpPr>
        <p:spPr>
          <a:xfrm>
            <a:off x="0" y="70182"/>
            <a:ext cx="8123722" cy="369332"/>
          </a:xfrm>
          <a:prstGeom prst="rect">
            <a:avLst/>
          </a:prstGeom>
          <a:noFill/>
        </p:spPr>
        <p:txBody>
          <a:bodyPr wrap="square">
            <a:spAutoFit/>
          </a:bodyPr>
          <a:lstStyle/>
          <a:p>
            <a:r>
              <a:rPr lang="it-IT" sz="1800" b="1" dirty="0">
                <a:solidFill>
                  <a:schemeClr val="tx2"/>
                </a:solidFill>
              </a:rPr>
              <a:t>Chirurgia Bariatrica e Metabolica e cancro: si può parlare di prevenzione?</a:t>
            </a:r>
            <a:endParaRPr lang="it-IT" b="1" dirty="0">
              <a:solidFill>
                <a:schemeClr val="tx2"/>
              </a:solidFill>
            </a:endParaRPr>
          </a:p>
        </p:txBody>
      </p:sp>
      <p:sp>
        <p:nvSpPr>
          <p:cNvPr id="4" name="CasellaDiTesto 3">
            <a:extLst>
              <a:ext uri="{FF2B5EF4-FFF2-40B4-BE49-F238E27FC236}">
                <a16:creationId xmlns:a16="http://schemas.microsoft.com/office/drawing/2014/main" id="{2A30B730-97A0-85B3-028C-7AD73C9FD21B}"/>
              </a:ext>
            </a:extLst>
          </p:cNvPr>
          <p:cNvSpPr txBox="1"/>
          <p:nvPr/>
        </p:nvSpPr>
        <p:spPr>
          <a:xfrm>
            <a:off x="6326204" y="404423"/>
            <a:ext cx="6097604" cy="369332"/>
          </a:xfrm>
          <a:prstGeom prst="rect">
            <a:avLst/>
          </a:prstGeom>
          <a:noFill/>
        </p:spPr>
        <p:txBody>
          <a:bodyPr wrap="square">
            <a:spAutoFit/>
          </a:bodyPr>
          <a:lstStyle/>
          <a:p>
            <a:r>
              <a:rPr lang="en-US" b="1" dirty="0">
                <a:solidFill>
                  <a:schemeClr val="accent5"/>
                </a:solidFill>
              </a:rPr>
              <a:t>Metabolic and Bariatric Surgery and Cancer Prevention</a:t>
            </a:r>
          </a:p>
        </p:txBody>
      </p:sp>
      <p:pic>
        <p:nvPicPr>
          <p:cNvPr id="5" name="Immagine 4">
            <a:extLst>
              <a:ext uri="{FF2B5EF4-FFF2-40B4-BE49-F238E27FC236}">
                <a16:creationId xmlns:a16="http://schemas.microsoft.com/office/drawing/2014/main" id="{4CE3A235-036F-0249-4942-ABBB7B75DFB3}"/>
              </a:ext>
            </a:extLst>
          </p:cNvPr>
          <p:cNvPicPr>
            <a:picLocks noChangeAspect="1"/>
          </p:cNvPicPr>
          <p:nvPr/>
        </p:nvPicPr>
        <p:blipFill>
          <a:blip r:embed="rId2"/>
          <a:stretch>
            <a:fillRect/>
          </a:stretch>
        </p:blipFill>
        <p:spPr>
          <a:xfrm>
            <a:off x="0" y="945116"/>
            <a:ext cx="4279265" cy="1400374"/>
          </a:xfrm>
          <a:prstGeom prst="rect">
            <a:avLst/>
          </a:prstGeom>
        </p:spPr>
      </p:pic>
      <p:sp>
        <p:nvSpPr>
          <p:cNvPr id="6" name="CasellaDiTesto 5">
            <a:extLst>
              <a:ext uri="{FF2B5EF4-FFF2-40B4-BE49-F238E27FC236}">
                <a16:creationId xmlns:a16="http://schemas.microsoft.com/office/drawing/2014/main" id="{7ED96B8E-A523-BA76-C83A-A5BF03AB6C4B}"/>
              </a:ext>
            </a:extLst>
          </p:cNvPr>
          <p:cNvSpPr txBox="1"/>
          <p:nvPr/>
        </p:nvSpPr>
        <p:spPr>
          <a:xfrm>
            <a:off x="1807561" y="523478"/>
            <a:ext cx="664142" cy="369332"/>
          </a:xfrm>
          <a:prstGeom prst="rect">
            <a:avLst/>
          </a:prstGeom>
          <a:noFill/>
          <a:ln>
            <a:solidFill>
              <a:srgbClr val="000090"/>
            </a:solidFill>
          </a:ln>
        </p:spPr>
        <p:txBody>
          <a:bodyPr wrap="square" rtlCol="0">
            <a:spAutoFit/>
          </a:bodyPr>
          <a:lstStyle/>
          <a:p>
            <a:r>
              <a:rPr lang="it-IT" b="1" dirty="0">
                <a:solidFill>
                  <a:srgbClr val="000090"/>
                </a:solidFill>
              </a:rPr>
              <a:t>2025</a:t>
            </a:r>
          </a:p>
        </p:txBody>
      </p:sp>
      <p:sp>
        <p:nvSpPr>
          <p:cNvPr id="7" name="CasellaDiTesto 6">
            <a:extLst>
              <a:ext uri="{FF2B5EF4-FFF2-40B4-BE49-F238E27FC236}">
                <a16:creationId xmlns:a16="http://schemas.microsoft.com/office/drawing/2014/main" id="{03145E97-B715-29B3-8563-6ED984F4F418}"/>
              </a:ext>
            </a:extLst>
          </p:cNvPr>
          <p:cNvSpPr txBox="1"/>
          <p:nvPr/>
        </p:nvSpPr>
        <p:spPr>
          <a:xfrm>
            <a:off x="40506" y="6556986"/>
            <a:ext cx="10866921" cy="230832"/>
          </a:xfrm>
          <a:prstGeom prst="rect">
            <a:avLst/>
          </a:prstGeom>
          <a:noFill/>
        </p:spPr>
        <p:txBody>
          <a:bodyPr wrap="square">
            <a:spAutoFit/>
          </a:bodyPr>
          <a:lstStyle/>
          <a:p>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Xue J, Chen S, Wang Y, Jiao Y, Wang D, Zhao J, Zhou Y, Tang L. Effect of weight loss following Roux-en-Y gastric bypass on cancer risk: A Mendelian randomization study. Medicine (Baltimore). 2025 Jan 31;104(5):e41351. </a:t>
            </a:r>
            <a:endParaRPr lang="it-IT" sz="900" dirty="0">
              <a:solidFill>
                <a:schemeClr val="accent5"/>
              </a:solidFill>
            </a:endParaRPr>
          </a:p>
        </p:txBody>
      </p:sp>
      <p:pic>
        <p:nvPicPr>
          <p:cNvPr id="8" name="Immagine 7">
            <a:extLst>
              <a:ext uri="{FF2B5EF4-FFF2-40B4-BE49-F238E27FC236}">
                <a16:creationId xmlns:a16="http://schemas.microsoft.com/office/drawing/2014/main" id="{12FCA10F-F351-4748-F19C-89BA8622B9CA}"/>
              </a:ext>
            </a:extLst>
          </p:cNvPr>
          <p:cNvPicPr>
            <a:picLocks noChangeAspect="1"/>
          </p:cNvPicPr>
          <p:nvPr/>
        </p:nvPicPr>
        <p:blipFill>
          <a:blip r:embed="rId3"/>
          <a:stretch>
            <a:fillRect/>
          </a:stretch>
        </p:blipFill>
        <p:spPr>
          <a:xfrm>
            <a:off x="4462846" y="892810"/>
            <a:ext cx="6120130" cy="2901950"/>
          </a:xfrm>
          <a:prstGeom prst="rect">
            <a:avLst/>
          </a:prstGeom>
        </p:spPr>
      </p:pic>
      <p:sp>
        <p:nvSpPr>
          <p:cNvPr id="9" name="CasellaDiTesto 8">
            <a:extLst>
              <a:ext uri="{FF2B5EF4-FFF2-40B4-BE49-F238E27FC236}">
                <a16:creationId xmlns:a16="http://schemas.microsoft.com/office/drawing/2014/main" id="{E5001875-FCDD-33BA-44E9-D278678207BE}"/>
              </a:ext>
            </a:extLst>
          </p:cNvPr>
          <p:cNvSpPr txBox="1"/>
          <p:nvPr/>
        </p:nvSpPr>
        <p:spPr>
          <a:xfrm>
            <a:off x="40506" y="3512227"/>
            <a:ext cx="12110987" cy="2585323"/>
          </a:xfrm>
          <a:prstGeom prst="rect">
            <a:avLst/>
          </a:prstGeom>
          <a:noFill/>
        </p:spPr>
        <p:txBody>
          <a:bodyPr wrap="square">
            <a:spAutoFit/>
          </a:bodyPr>
          <a:lstStyle/>
          <a:p>
            <a:endParaRPr lang="en-US" dirty="0"/>
          </a:p>
          <a:p>
            <a:pPr marL="285750" indent="-285750">
              <a:buFont typeface="Arial" panose="020B0604020202020204" pitchFamily="34" charset="0"/>
              <a:buChar char="•"/>
            </a:pPr>
            <a:r>
              <a:rPr lang="en-US" dirty="0"/>
              <a:t>Weight loss following RYGB is associated with a decreased risk of breast, lung, and hematologic cancers, while potentially increasing the risk of cervical cancer.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 terms of cancer prevention, RYGB may be achieved through mechanisms such as reducing excessive inflammation, improving insulin resistance, and regulating levels of sex hormones and adipokines.</a:t>
            </a:r>
          </a:p>
          <a:p>
            <a:endParaRPr lang="en-US" dirty="0"/>
          </a:p>
          <a:p>
            <a:pPr marL="285750" indent="-285750">
              <a:buFont typeface="Arial" panose="020B0604020202020204" pitchFamily="34" charset="0"/>
              <a:buChar char="•"/>
            </a:pPr>
            <a:r>
              <a:rPr lang="en-US" dirty="0"/>
              <a:t>These results demonstrate that weight loss following RYGB reduces the risk of breast and lung cancer and suggest that it may play a potential role in reducing the risk of hematological cancer and increasing the risk of cervical cancer.</a:t>
            </a:r>
          </a:p>
        </p:txBody>
      </p:sp>
    </p:spTree>
    <p:extLst>
      <p:ext uri="{BB962C8B-B14F-4D97-AF65-F5344CB8AC3E}">
        <p14:creationId xmlns:p14="http://schemas.microsoft.com/office/powerpoint/2010/main" val="3441884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65CA945-E91A-98AC-5613-A8EB68294710}"/>
              </a:ext>
            </a:extLst>
          </p:cNvPr>
          <p:cNvSpPr txBox="1"/>
          <p:nvPr/>
        </p:nvSpPr>
        <p:spPr>
          <a:xfrm>
            <a:off x="0" y="70182"/>
            <a:ext cx="8123722" cy="369332"/>
          </a:xfrm>
          <a:prstGeom prst="rect">
            <a:avLst/>
          </a:prstGeom>
          <a:noFill/>
        </p:spPr>
        <p:txBody>
          <a:bodyPr wrap="square">
            <a:spAutoFit/>
          </a:bodyPr>
          <a:lstStyle/>
          <a:p>
            <a:r>
              <a:rPr lang="it-IT" sz="1800" b="1" dirty="0">
                <a:solidFill>
                  <a:schemeClr val="tx2"/>
                </a:solidFill>
              </a:rPr>
              <a:t>Chirurgia Bariatrica e Metabolica e cancro: si può parlare di prevenzione?</a:t>
            </a:r>
            <a:endParaRPr lang="it-IT" b="1" dirty="0">
              <a:solidFill>
                <a:schemeClr val="tx2"/>
              </a:solidFill>
            </a:endParaRPr>
          </a:p>
        </p:txBody>
      </p:sp>
      <p:sp>
        <p:nvSpPr>
          <p:cNvPr id="4" name="CasellaDiTesto 3">
            <a:extLst>
              <a:ext uri="{FF2B5EF4-FFF2-40B4-BE49-F238E27FC236}">
                <a16:creationId xmlns:a16="http://schemas.microsoft.com/office/drawing/2014/main" id="{14B62F41-1BFE-FB1D-5695-D168821DE3A7}"/>
              </a:ext>
            </a:extLst>
          </p:cNvPr>
          <p:cNvSpPr txBox="1"/>
          <p:nvPr/>
        </p:nvSpPr>
        <p:spPr>
          <a:xfrm>
            <a:off x="5436504" y="315302"/>
            <a:ext cx="6097604" cy="369332"/>
          </a:xfrm>
          <a:prstGeom prst="rect">
            <a:avLst/>
          </a:prstGeom>
          <a:noFill/>
        </p:spPr>
        <p:txBody>
          <a:bodyPr wrap="square">
            <a:spAutoFit/>
          </a:bodyPr>
          <a:lstStyle/>
          <a:p>
            <a:r>
              <a:rPr lang="en-US" b="1" dirty="0">
                <a:solidFill>
                  <a:schemeClr val="accent5"/>
                </a:solidFill>
              </a:rPr>
              <a:t>Metabolic and Bariatric Surgery and Cancer Prevention</a:t>
            </a:r>
          </a:p>
        </p:txBody>
      </p:sp>
      <p:pic>
        <p:nvPicPr>
          <p:cNvPr id="5" name="Immagine 4">
            <a:extLst>
              <a:ext uri="{FF2B5EF4-FFF2-40B4-BE49-F238E27FC236}">
                <a16:creationId xmlns:a16="http://schemas.microsoft.com/office/drawing/2014/main" id="{44D5AB4F-5B22-2ABC-1665-C39BAE79556B}"/>
              </a:ext>
            </a:extLst>
          </p:cNvPr>
          <p:cNvPicPr>
            <a:picLocks noChangeAspect="1"/>
          </p:cNvPicPr>
          <p:nvPr/>
        </p:nvPicPr>
        <p:blipFill>
          <a:blip r:embed="rId2"/>
          <a:stretch>
            <a:fillRect/>
          </a:stretch>
        </p:blipFill>
        <p:spPr>
          <a:xfrm>
            <a:off x="119480" y="560421"/>
            <a:ext cx="3220486" cy="1225977"/>
          </a:xfrm>
          <a:prstGeom prst="rect">
            <a:avLst/>
          </a:prstGeom>
        </p:spPr>
      </p:pic>
      <p:sp>
        <p:nvSpPr>
          <p:cNvPr id="6" name="CasellaDiTesto 5">
            <a:extLst>
              <a:ext uri="{FF2B5EF4-FFF2-40B4-BE49-F238E27FC236}">
                <a16:creationId xmlns:a16="http://schemas.microsoft.com/office/drawing/2014/main" id="{7BB8DF66-7F23-6CBB-A95B-A87E1133134C}"/>
              </a:ext>
            </a:extLst>
          </p:cNvPr>
          <p:cNvSpPr txBox="1"/>
          <p:nvPr/>
        </p:nvSpPr>
        <p:spPr>
          <a:xfrm>
            <a:off x="1461403" y="1916367"/>
            <a:ext cx="664142" cy="369332"/>
          </a:xfrm>
          <a:prstGeom prst="rect">
            <a:avLst/>
          </a:prstGeom>
          <a:noFill/>
          <a:ln>
            <a:solidFill>
              <a:srgbClr val="000090"/>
            </a:solidFill>
          </a:ln>
        </p:spPr>
        <p:txBody>
          <a:bodyPr wrap="square" rtlCol="0">
            <a:spAutoFit/>
          </a:bodyPr>
          <a:lstStyle/>
          <a:p>
            <a:r>
              <a:rPr lang="it-IT" b="1" dirty="0">
                <a:solidFill>
                  <a:srgbClr val="000090"/>
                </a:solidFill>
              </a:rPr>
              <a:t>2024</a:t>
            </a:r>
          </a:p>
        </p:txBody>
      </p:sp>
      <p:pic>
        <p:nvPicPr>
          <p:cNvPr id="7" name="Immagine 6">
            <a:extLst>
              <a:ext uri="{FF2B5EF4-FFF2-40B4-BE49-F238E27FC236}">
                <a16:creationId xmlns:a16="http://schemas.microsoft.com/office/drawing/2014/main" id="{B52A1C8B-71B5-5065-C8F7-490B41D764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85000"/>
            <a:ext cx="3692182" cy="2655935"/>
          </a:xfrm>
          <a:prstGeom prst="rect">
            <a:avLst/>
          </a:prstGeom>
          <a:noFill/>
          <a:ln>
            <a:noFill/>
          </a:ln>
        </p:spPr>
      </p:pic>
      <p:pic>
        <p:nvPicPr>
          <p:cNvPr id="8" name="Immagine 7">
            <a:extLst>
              <a:ext uri="{FF2B5EF4-FFF2-40B4-BE49-F238E27FC236}">
                <a16:creationId xmlns:a16="http://schemas.microsoft.com/office/drawing/2014/main" id="{2D6AB431-6C24-2B8F-0336-ADF40E4F5DB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1101" t="-837" r="49244" b="837"/>
          <a:stretch>
            <a:fillRect/>
          </a:stretch>
        </p:blipFill>
        <p:spPr bwMode="auto">
          <a:xfrm>
            <a:off x="3480938" y="560421"/>
            <a:ext cx="4863396" cy="6132315"/>
          </a:xfrm>
          <a:prstGeom prst="rect">
            <a:avLst/>
          </a:prstGeom>
          <a:ln>
            <a:noFill/>
          </a:ln>
          <a:extLst>
            <a:ext uri="{53640926-AAD7-44D8-BBD7-CCE9431645EC}">
              <a14:shadowObscured xmlns:a14="http://schemas.microsoft.com/office/drawing/2010/main"/>
            </a:ext>
          </a:extLst>
        </p:spPr>
      </p:pic>
      <p:sp>
        <p:nvSpPr>
          <p:cNvPr id="9" name="CasellaDiTesto 8">
            <a:extLst>
              <a:ext uri="{FF2B5EF4-FFF2-40B4-BE49-F238E27FC236}">
                <a16:creationId xmlns:a16="http://schemas.microsoft.com/office/drawing/2014/main" id="{6159D3E0-1C59-C78D-F1BE-D25CA5587CBD}"/>
              </a:ext>
            </a:extLst>
          </p:cNvPr>
          <p:cNvSpPr txBox="1"/>
          <p:nvPr/>
        </p:nvSpPr>
        <p:spPr>
          <a:xfrm>
            <a:off x="7934474" y="2475813"/>
            <a:ext cx="4189397" cy="2361929"/>
          </a:xfrm>
          <a:prstGeom prst="rect">
            <a:avLst/>
          </a:prstGeom>
          <a:noFill/>
        </p:spPr>
        <p:txBody>
          <a:bodyPr wrap="square">
            <a:spAutoFit/>
          </a:bodyPr>
          <a:lstStyle/>
          <a:p>
            <a:pPr marL="285750" marR="0" lvl="0" indent="-285750" algn="just">
              <a:lnSpc>
                <a:spcPct val="107000"/>
              </a:lnSpc>
              <a:spcAft>
                <a:spcPts val="800"/>
              </a:spcAft>
              <a:buFont typeface="Arial" panose="020B0604020202020204" pitchFamily="34" charset="0"/>
              <a:buChar cha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Obesity increases cancer risk in different anatomical locations through multiple mechanisms. </a:t>
            </a:r>
            <a:endParaRPr lang="it-IT"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gn="just">
              <a:lnSpc>
                <a:spcPct val="107000"/>
              </a:lnSpc>
              <a:spcAft>
                <a:spcPts val="800"/>
              </a:spcAft>
              <a:buFont typeface="Arial" panose="020B0604020202020204" pitchFamily="34" charset="0"/>
              <a:buChar cha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Weight-loss interventions can decrease cancer risk in patients with excess adiposity, with the most evidence available for post-menopausal women.</a:t>
            </a:r>
            <a:endParaRPr lang="it-IT"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gn="just">
              <a:lnSpc>
                <a:spcPct val="107000"/>
              </a:lnSpc>
              <a:spcAft>
                <a:spcPts val="800"/>
              </a:spcAft>
              <a:buFont typeface="Arial" panose="020B0604020202020204" pitchFamily="34" charset="0"/>
              <a:buChar cha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There is some conflicting data in terms of cancer protective effect after bariatric surgery for certain anatomical locations.</a:t>
            </a:r>
            <a:endParaRPr lang="it-IT"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CasellaDiTesto 9">
            <a:extLst>
              <a:ext uri="{FF2B5EF4-FFF2-40B4-BE49-F238E27FC236}">
                <a16:creationId xmlns:a16="http://schemas.microsoft.com/office/drawing/2014/main" id="{11905549-6941-BF72-2DE6-45ACB757596B}"/>
              </a:ext>
            </a:extLst>
          </p:cNvPr>
          <p:cNvSpPr txBox="1"/>
          <p:nvPr/>
        </p:nvSpPr>
        <p:spPr>
          <a:xfrm>
            <a:off x="119480" y="6627168"/>
            <a:ext cx="7471610" cy="230832"/>
          </a:xfrm>
          <a:prstGeom prst="rect">
            <a:avLst/>
          </a:prstGeom>
          <a:noFill/>
        </p:spPr>
        <p:txBody>
          <a:bodyPr wrap="square">
            <a:spAutoFit/>
          </a:bodyPr>
          <a:lstStyle/>
          <a:p>
            <a:r>
              <a:rPr lang="it-IT" sz="9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Anazco</a:t>
            </a:r>
            <a:r>
              <a:rPr lang="it-IT"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D, Acosta A, </a:t>
            </a:r>
            <a:r>
              <a:rPr lang="it-IT" sz="9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Cathcart-Rake</a:t>
            </a:r>
            <a:r>
              <a:rPr lang="it-IT"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EJ, D'Andre SD, Hurtado MD. </a:t>
            </a:r>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Weight-centric prevention of cancer. </a:t>
            </a:r>
            <a:r>
              <a:rPr lang="it-IT" sz="9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Obes</a:t>
            </a:r>
            <a:r>
              <a:rPr lang="it-IT"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a:t>
            </a:r>
            <a:r>
              <a:rPr lang="it-IT" sz="9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Pillars</a:t>
            </a:r>
            <a:r>
              <a:rPr lang="it-IT"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2024 Mar 5;10:100106.</a:t>
            </a:r>
            <a:endParaRPr lang="it-IT" sz="900" dirty="0">
              <a:solidFill>
                <a:schemeClr val="accent5"/>
              </a:solidFill>
            </a:endParaRPr>
          </a:p>
        </p:txBody>
      </p:sp>
    </p:spTree>
    <p:extLst>
      <p:ext uri="{BB962C8B-B14F-4D97-AF65-F5344CB8AC3E}">
        <p14:creationId xmlns:p14="http://schemas.microsoft.com/office/powerpoint/2010/main" val="2604140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70BD545-16A1-64E8-91EC-6F82BE1C671E}"/>
              </a:ext>
            </a:extLst>
          </p:cNvPr>
          <p:cNvSpPr txBox="1"/>
          <p:nvPr/>
        </p:nvSpPr>
        <p:spPr>
          <a:xfrm>
            <a:off x="0" y="70182"/>
            <a:ext cx="8123722" cy="369332"/>
          </a:xfrm>
          <a:prstGeom prst="rect">
            <a:avLst/>
          </a:prstGeom>
          <a:noFill/>
        </p:spPr>
        <p:txBody>
          <a:bodyPr wrap="square">
            <a:spAutoFit/>
          </a:bodyPr>
          <a:lstStyle/>
          <a:p>
            <a:r>
              <a:rPr lang="it-IT" sz="1800" b="1" dirty="0">
                <a:solidFill>
                  <a:schemeClr val="tx2"/>
                </a:solidFill>
              </a:rPr>
              <a:t>Chirurgia Bariatrica e Metabolica e cancro: si può parlare di prevenzione?</a:t>
            </a:r>
            <a:endParaRPr lang="it-IT" b="1" dirty="0">
              <a:solidFill>
                <a:schemeClr val="tx2"/>
              </a:solidFill>
            </a:endParaRPr>
          </a:p>
        </p:txBody>
      </p:sp>
      <p:pic>
        <p:nvPicPr>
          <p:cNvPr id="5" name="Immagine 4">
            <a:extLst>
              <a:ext uri="{FF2B5EF4-FFF2-40B4-BE49-F238E27FC236}">
                <a16:creationId xmlns:a16="http://schemas.microsoft.com/office/drawing/2014/main" id="{93BACEFD-CA28-029F-847B-0D8A26B5B521}"/>
              </a:ext>
            </a:extLst>
          </p:cNvPr>
          <p:cNvPicPr>
            <a:picLocks noChangeAspect="1"/>
          </p:cNvPicPr>
          <p:nvPr/>
        </p:nvPicPr>
        <p:blipFill>
          <a:blip r:embed="rId2"/>
          <a:srcRect l="2294" t="10727" r="2242"/>
          <a:stretch>
            <a:fillRect/>
          </a:stretch>
        </p:blipFill>
        <p:spPr>
          <a:xfrm>
            <a:off x="0" y="519444"/>
            <a:ext cx="4639377" cy="1880713"/>
          </a:xfrm>
          <a:prstGeom prst="rect">
            <a:avLst/>
          </a:prstGeom>
        </p:spPr>
      </p:pic>
      <p:sp>
        <p:nvSpPr>
          <p:cNvPr id="6" name="CasellaDiTesto 5">
            <a:extLst>
              <a:ext uri="{FF2B5EF4-FFF2-40B4-BE49-F238E27FC236}">
                <a16:creationId xmlns:a16="http://schemas.microsoft.com/office/drawing/2014/main" id="{B97A31C2-D48E-11DE-D107-82AA7361CB84}"/>
              </a:ext>
            </a:extLst>
          </p:cNvPr>
          <p:cNvSpPr txBox="1"/>
          <p:nvPr/>
        </p:nvSpPr>
        <p:spPr>
          <a:xfrm>
            <a:off x="1975184" y="6672402"/>
            <a:ext cx="8241632" cy="230832"/>
          </a:xfrm>
          <a:prstGeom prst="rect">
            <a:avLst/>
          </a:prstGeom>
          <a:noFill/>
        </p:spPr>
        <p:txBody>
          <a:bodyPr wrap="square">
            <a:spAutoFit/>
          </a:bodyPr>
          <a:lstStyle/>
          <a:p>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Wilson RB, </a:t>
            </a:r>
            <a:r>
              <a:rPr lang="en-US" sz="9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Lathigara</a:t>
            </a:r>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D, Kaushal D. Systematic Review and Meta-Analysis of the Impact of Bariatric Surgery on Future Cancer Risk. Int J Mol Sci. 2023 Mar 24;24(7):6192. </a:t>
            </a:r>
            <a:endParaRPr lang="it-IT" sz="900" dirty="0">
              <a:solidFill>
                <a:schemeClr val="accent5"/>
              </a:solidFill>
            </a:endParaRPr>
          </a:p>
        </p:txBody>
      </p:sp>
      <p:sp>
        <p:nvSpPr>
          <p:cNvPr id="7" name="CasellaDiTesto 6">
            <a:extLst>
              <a:ext uri="{FF2B5EF4-FFF2-40B4-BE49-F238E27FC236}">
                <a16:creationId xmlns:a16="http://schemas.microsoft.com/office/drawing/2014/main" id="{86290566-8EE7-569D-D789-22734912B918}"/>
              </a:ext>
            </a:extLst>
          </p:cNvPr>
          <p:cNvSpPr txBox="1"/>
          <p:nvPr/>
        </p:nvSpPr>
        <p:spPr>
          <a:xfrm>
            <a:off x="2079058" y="369332"/>
            <a:ext cx="664142" cy="369332"/>
          </a:xfrm>
          <a:prstGeom prst="rect">
            <a:avLst/>
          </a:prstGeom>
          <a:noFill/>
          <a:ln>
            <a:solidFill>
              <a:srgbClr val="000090"/>
            </a:solidFill>
          </a:ln>
        </p:spPr>
        <p:txBody>
          <a:bodyPr wrap="square" rtlCol="0">
            <a:spAutoFit/>
          </a:bodyPr>
          <a:lstStyle/>
          <a:p>
            <a:r>
              <a:rPr lang="it-IT" b="1" dirty="0">
                <a:solidFill>
                  <a:srgbClr val="000090"/>
                </a:solidFill>
              </a:rPr>
              <a:t>2023</a:t>
            </a:r>
          </a:p>
        </p:txBody>
      </p:sp>
      <p:pic>
        <p:nvPicPr>
          <p:cNvPr id="8" name="Immagine 7">
            <a:extLst>
              <a:ext uri="{FF2B5EF4-FFF2-40B4-BE49-F238E27FC236}">
                <a16:creationId xmlns:a16="http://schemas.microsoft.com/office/drawing/2014/main" id="{ACB421CD-6680-5872-4324-83318B99E764}"/>
              </a:ext>
            </a:extLst>
          </p:cNvPr>
          <p:cNvPicPr>
            <a:picLocks noChangeAspect="1"/>
          </p:cNvPicPr>
          <p:nvPr/>
        </p:nvPicPr>
        <p:blipFill>
          <a:blip r:embed="rId3"/>
          <a:stretch>
            <a:fillRect/>
          </a:stretch>
        </p:blipFill>
        <p:spPr>
          <a:xfrm>
            <a:off x="1299411" y="2400156"/>
            <a:ext cx="3756470" cy="3973095"/>
          </a:xfrm>
          <a:prstGeom prst="rect">
            <a:avLst/>
          </a:prstGeom>
        </p:spPr>
      </p:pic>
      <p:pic>
        <p:nvPicPr>
          <p:cNvPr id="9" name="Immagine 8">
            <a:extLst>
              <a:ext uri="{FF2B5EF4-FFF2-40B4-BE49-F238E27FC236}">
                <a16:creationId xmlns:a16="http://schemas.microsoft.com/office/drawing/2014/main" id="{16C6F36F-F884-4FA5-6E1B-DE268710C912}"/>
              </a:ext>
            </a:extLst>
          </p:cNvPr>
          <p:cNvPicPr>
            <a:picLocks noChangeAspect="1"/>
          </p:cNvPicPr>
          <p:nvPr/>
        </p:nvPicPr>
        <p:blipFill>
          <a:blip r:embed="rId4">
            <a:extLst>
              <a:ext uri="{28A0092B-C50C-407E-A947-70E740481C1C}">
                <a14:useLocalDpi xmlns:a14="http://schemas.microsoft.com/office/drawing/2010/main" val="0"/>
              </a:ext>
            </a:extLst>
          </a:blip>
          <a:srcRect b="2967"/>
          <a:stretch>
            <a:fillRect/>
          </a:stretch>
        </p:blipFill>
        <p:spPr bwMode="auto">
          <a:xfrm>
            <a:off x="7224023" y="352719"/>
            <a:ext cx="3467780" cy="6020533"/>
          </a:xfrm>
          <a:prstGeom prst="rect">
            <a:avLst/>
          </a:prstGeom>
          <a:noFill/>
          <a:ln>
            <a:noFill/>
          </a:ln>
        </p:spPr>
      </p:pic>
    </p:spTree>
    <p:extLst>
      <p:ext uri="{BB962C8B-B14F-4D97-AF65-F5344CB8AC3E}">
        <p14:creationId xmlns:p14="http://schemas.microsoft.com/office/powerpoint/2010/main" val="3814302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5D12BE-8934-644D-E836-C4124CBD79B9}"/>
              </a:ext>
            </a:extLst>
          </p:cNvPr>
          <p:cNvSpPr txBox="1"/>
          <p:nvPr/>
        </p:nvSpPr>
        <p:spPr>
          <a:xfrm>
            <a:off x="0" y="70182"/>
            <a:ext cx="8123722" cy="369332"/>
          </a:xfrm>
          <a:prstGeom prst="rect">
            <a:avLst/>
          </a:prstGeom>
          <a:noFill/>
        </p:spPr>
        <p:txBody>
          <a:bodyPr wrap="square">
            <a:spAutoFit/>
          </a:bodyPr>
          <a:lstStyle/>
          <a:p>
            <a:r>
              <a:rPr lang="it-IT" sz="1800" b="1" dirty="0">
                <a:solidFill>
                  <a:schemeClr val="tx2"/>
                </a:solidFill>
              </a:rPr>
              <a:t>Chirurgia Bariatrica e Metabolica e cancro: si può parlare di prevenzione?</a:t>
            </a:r>
            <a:endParaRPr lang="it-IT" b="1" dirty="0">
              <a:solidFill>
                <a:schemeClr val="tx2"/>
              </a:solidFill>
            </a:endParaRPr>
          </a:p>
        </p:txBody>
      </p:sp>
      <p:pic>
        <p:nvPicPr>
          <p:cNvPr id="5" name="Immagine 4">
            <a:extLst>
              <a:ext uri="{FF2B5EF4-FFF2-40B4-BE49-F238E27FC236}">
                <a16:creationId xmlns:a16="http://schemas.microsoft.com/office/drawing/2014/main" id="{CCE5F8A0-38A3-C094-EA1A-36A511D4D9CD}"/>
              </a:ext>
            </a:extLst>
          </p:cNvPr>
          <p:cNvPicPr>
            <a:picLocks noChangeAspect="1"/>
          </p:cNvPicPr>
          <p:nvPr/>
        </p:nvPicPr>
        <p:blipFill>
          <a:blip r:embed="rId2"/>
          <a:srcRect l="2294" t="10727" r="2242"/>
          <a:stretch>
            <a:fillRect/>
          </a:stretch>
        </p:blipFill>
        <p:spPr>
          <a:xfrm>
            <a:off x="285811" y="874129"/>
            <a:ext cx="3776050" cy="1530737"/>
          </a:xfrm>
          <a:prstGeom prst="rect">
            <a:avLst/>
          </a:prstGeom>
        </p:spPr>
      </p:pic>
      <p:sp>
        <p:nvSpPr>
          <p:cNvPr id="6" name="CasellaDiTesto 5">
            <a:extLst>
              <a:ext uri="{FF2B5EF4-FFF2-40B4-BE49-F238E27FC236}">
                <a16:creationId xmlns:a16="http://schemas.microsoft.com/office/drawing/2014/main" id="{984FAD63-2E16-CFC3-70EF-1D1493BD33A3}"/>
              </a:ext>
            </a:extLst>
          </p:cNvPr>
          <p:cNvSpPr txBox="1"/>
          <p:nvPr/>
        </p:nvSpPr>
        <p:spPr>
          <a:xfrm>
            <a:off x="24064" y="6627168"/>
            <a:ext cx="8241632" cy="230832"/>
          </a:xfrm>
          <a:prstGeom prst="rect">
            <a:avLst/>
          </a:prstGeom>
          <a:noFill/>
        </p:spPr>
        <p:txBody>
          <a:bodyPr wrap="square">
            <a:spAutoFit/>
          </a:bodyPr>
          <a:lstStyle/>
          <a:p>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Wilson RB, </a:t>
            </a:r>
            <a:r>
              <a:rPr lang="en-US" sz="9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Lathigara</a:t>
            </a:r>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D, Kaushal D. Systematic Review and Meta-Analysis of the Impact of Bariatric Surgery on Future Cancer Risk. Int J Mol Sci. 2023 Mar 24;24(7):6192. </a:t>
            </a:r>
            <a:endParaRPr lang="it-IT" sz="900" dirty="0">
              <a:solidFill>
                <a:schemeClr val="accent5"/>
              </a:solidFill>
            </a:endParaRPr>
          </a:p>
        </p:txBody>
      </p:sp>
      <p:sp>
        <p:nvSpPr>
          <p:cNvPr id="7" name="CasellaDiTesto 6">
            <a:extLst>
              <a:ext uri="{FF2B5EF4-FFF2-40B4-BE49-F238E27FC236}">
                <a16:creationId xmlns:a16="http://schemas.microsoft.com/office/drawing/2014/main" id="{446F858C-7EF9-10CF-B47B-96227F66E7C6}"/>
              </a:ext>
            </a:extLst>
          </p:cNvPr>
          <p:cNvSpPr txBox="1"/>
          <p:nvPr/>
        </p:nvSpPr>
        <p:spPr>
          <a:xfrm>
            <a:off x="2079058" y="369332"/>
            <a:ext cx="664142" cy="369332"/>
          </a:xfrm>
          <a:prstGeom prst="rect">
            <a:avLst/>
          </a:prstGeom>
          <a:noFill/>
          <a:ln>
            <a:solidFill>
              <a:srgbClr val="000090"/>
            </a:solidFill>
          </a:ln>
        </p:spPr>
        <p:txBody>
          <a:bodyPr wrap="square" rtlCol="0">
            <a:spAutoFit/>
          </a:bodyPr>
          <a:lstStyle/>
          <a:p>
            <a:r>
              <a:rPr lang="it-IT" b="1" dirty="0">
                <a:solidFill>
                  <a:srgbClr val="000090"/>
                </a:solidFill>
              </a:rPr>
              <a:t>2023</a:t>
            </a:r>
          </a:p>
        </p:txBody>
      </p:sp>
      <p:pic>
        <p:nvPicPr>
          <p:cNvPr id="8" name="Immagine 7">
            <a:extLst>
              <a:ext uri="{FF2B5EF4-FFF2-40B4-BE49-F238E27FC236}">
                <a16:creationId xmlns:a16="http://schemas.microsoft.com/office/drawing/2014/main" id="{1D271DF9-3A55-2120-489B-A2BA2F7934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91604" y="439514"/>
            <a:ext cx="6120130" cy="2470150"/>
          </a:xfrm>
          <a:prstGeom prst="rect">
            <a:avLst/>
          </a:prstGeom>
          <a:noFill/>
          <a:ln>
            <a:noFill/>
          </a:ln>
        </p:spPr>
      </p:pic>
      <p:pic>
        <p:nvPicPr>
          <p:cNvPr id="9" name="Immagine 8">
            <a:extLst>
              <a:ext uri="{FF2B5EF4-FFF2-40B4-BE49-F238E27FC236}">
                <a16:creationId xmlns:a16="http://schemas.microsoft.com/office/drawing/2014/main" id="{A2A202D1-2703-A49B-18F2-C8D1D5C13CB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91604" y="2839482"/>
            <a:ext cx="6120130" cy="1651000"/>
          </a:xfrm>
          <a:prstGeom prst="rect">
            <a:avLst/>
          </a:prstGeom>
          <a:noFill/>
          <a:ln>
            <a:noFill/>
          </a:ln>
        </p:spPr>
      </p:pic>
      <p:pic>
        <p:nvPicPr>
          <p:cNvPr id="10" name="Immagine 9">
            <a:extLst>
              <a:ext uri="{FF2B5EF4-FFF2-40B4-BE49-F238E27FC236}">
                <a16:creationId xmlns:a16="http://schemas.microsoft.com/office/drawing/2014/main" id="{60745C1E-F7D5-8CFF-6E25-8F160D6F447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91604" y="4512924"/>
            <a:ext cx="6120130" cy="1423670"/>
          </a:xfrm>
          <a:prstGeom prst="rect">
            <a:avLst/>
          </a:prstGeom>
          <a:noFill/>
          <a:ln>
            <a:noFill/>
          </a:ln>
        </p:spPr>
      </p:pic>
      <p:sp>
        <p:nvSpPr>
          <p:cNvPr id="11" name="CasellaDiTesto 10">
            <a:extLst>
              <a:ext uri="{FF2B5EF4-FFF2-40B4-BE49-F238E27FC236}">
                <a16:creationId xmlns:a16="http://schemas.microsoft.com/office/drawing/2014/main" id="{26EA49C0-E516-4EEB-216E-AFCCA05AE724}"/>
              </a:ext>
            </a:extLst>
          </p:cNvPr>
          <p:cNvSpPr txBox="1"/>
          <p:nvPr/>
        </p:nvSpPr>
        <p:spPr>
          <a:xfrm>
            <a:off x="6258225" y="5959036"/>
            <a:ext cx="3415103" cy="369332"/>
          </a:xfrm>
          <a:prstGeom prst="rect">
            <a:avLst/>
          </a:prstGeom>
          <a:noFill/>
        </p:spPr>
        <p:txBody>
          <a:bodyPr wrap="square">
            <a:spAutoFit/>
          </a:bodyPr>
          <a:lstStyle/>
          <a:p>
            <a:r>
              <a:rPr lang="it-IT" sz="1800" b="1"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Cancer-</a:t>
            </a:r>
            <a:r>
              <a:rPr lang="it-IT" sz="1800" b="1"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related</a:t>
            </a:r>
            <a:r>
              <a:rPr lang="it-IT" sz="1800" b="1"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a:t>
            </a:r>
            <a:r>
              <a:rPr lang="it-IT" sz="1800" b="1"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mortality</a:t>
            </a:r>
            <a:r>
              <a:rPr lang="it-IT" sz="1800" b="1"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a:t>
            </a:r>
            <a:endParaRPr lang="it-IT" b="1" dirty="0">
              <a:solidFill>
                <a:schemeClr val="accent5"/>
              </a:solidFill>
            </a:endParaRPr>
          </a:p>
        </p:txBody>
      </p:sp>
    </p:spTree>
    <p:extLst>
      <p:ext uri="{BB962C8B-B14F-4D97-AF65-F5344CB8AC3E}">
        <p14:creationId xmlns:p14="http://schemas.microsoft.com/office/powerpoint/2010/main" val="3907401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58EE005D-EAA0-42B7-2A8F-1966A0BE3C15}"/>
              </a:ext>
            </a:extLst>
          </p:cNvPr>
          <p:cNvSpPr txBox="1"/>
          <p:nvPr/>
        </p:nvSpPr>
        <p:spPr>
          <a:xfrm>
            <a:off x="0" y="70182"/>
            <a:ext cx="8123722" cy="369332"/>
          </a:xfrm>
          <a:prstGeom prst="rect">
            <a:avLst/>
          </a:prstGeom>
          <a:noFill/>
        </p:spPr>
        <p:txBody>
          <a:bodyPr wrap="square">
            <a:spAutoFit/>
          </a:bodyPr>
          <a:lstStyle/>
          <a:p>
            <a:r>
              <a:rPr lang="it-IT" sz="1800" b="1" dirty="0">
                <a:solidFill>
                  <a:schemeClr val="tx2"/>
                </a:solidFill>
              </a:rPr>
              <a:t>Chirurgia Bariatrica e Metabolica e cancro: si può parlare di prevenzione?</a:t>
            </a:r>
            <a:endParaRPr lang="it-IT" b="1" dirty="0">
              <a:solidFill>
                <a:schemeClr val="tx2"/>
              </a:solidFill>
            </a:endParaRPr>
          </a:p>
        </p:txBody>
      </p:sp>
      <p:pic>
        <p:nvPicPr>
          <p:cNvPr id="5" name="Immagine 4">
            <a:extLst>
              <a:ext uri="{FF2B5EF4-FFF2-40B4-BE49-F238E27FC236}">
                <a16:creationId xmlns:a16="http://schemas.microsoft.com/office/drawing/2014/main" id="{0766458C-2A3F-842C-F162-158CD14CAB8B}"/>
              </a:ext>
            </a:extLst>
          </p:cNvPr>
          <p:cNvPicPr>
            <a:picLocks noChangeAspect="1"/>
          </p:cNvPicPr>
          <p:nvPr/>
        </p:nvPicPr>
        <p:blipFill>
          <a:blip r:embed="rId2"/>
          <a:srcRect l="2294" t="10727" r="2242"/>
          <a:stretch>
            <a:fillRect/>
          </a:stretch>
        </p:blipFill>
        <p:spPr>
          <a:xfrm>
            <a:off x="1" y="519444"/>
            <a:ext cx="3776050" cy="1530737"/>
          </a:xfrm>
          <a:prstGeom prst="rect">
            <a:avLst/>
          </a:prstGeom>
        </p:spPr>
      </p:pic>
      <p:sp>
        <p:nvSpPr>
          <p:cNvPr id="6" name="CasellaDiTesto 5">
            <a:extLst>
              <a:ext uri="{FF2B5EF4-FFF2-40B4-BE49-F238E27FC236}">
                <a16:creationId xmlns:a16="http://schemas.microsoft.com/office/drawing/2014/main" id="{549ACB65-6B93-CE6D-2234-C41B66D14B9E}"/>
              </a:ext>
            </a:extLst>
          </p:cNvPr>
          <p:cNvSpPr txBox="1"/>
          <p:nvPr/>
        </p:nvSpPr>
        <p:spPr>
          <a:xfrm>
            <a:off x="95167" y="6589248"/>
            <a:ext cx="8241632" cy="230832"/>
          </a:xfrm>
          <a:prstGeom prst="rect">
            <a:avLst/>
          </a:prstGeom>
          <a:noFill/>
        </p:spPr>
        <p:txBody>
          <a:bodyPr wrap="square">
            <a:spAutoFit/>
          </a:bodyPr>
          <a:lstStyle/>
          <a:p>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Wilson RB, </a:t>
            </a:r>
            <a:r>
              <a:rPr lang="en-US" sz="9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Lathigara</a:t>
            </a:r>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D, Kaushal D. Systematic Review and Meta-Analysis of the Impact of Bariatric Surgery on Future Cancer Risk. Int J Mol Sci. 2023 Mar 24;24(7):6192. </a:t>
            </a:r>
            <a:endParaRPr lang="it-IT" sz="900" dirty="0">
              <a:solidFill>
                <a:schemeClr val="accent5"/>
              </a:solidFill>
            </a:endParaRPr>
          </a:p>
        </p:txBody>
      </p:sp>
      <p:sp>
        <p:nvSpPr>
          <p:cNvPr id="7" name="CasellaDiTesto 6">
            <a:extLst>
              <a:ext uri="{FF2B5EF4-FFF2-40B4-BE49-F238E27FC236}">
                <a16:creationId xmlns:a16="http://schemas.microsoft.com/office/drawing/2014/main" id="{59A8685F-E6AD-4B68-B604-7BAF8FBED0FC}"/>
              </a:ext>
            </a:extLst>
          </p:cNvPr>
          <p:cNvSpPr txBox="1"/>
          <p:nvPr/>
        </p:nvSpPr>
        <p:spPr>
          <a:xfrm>
            <a:off x="2079058" y="369332"/>
            <a:ext cx="664142" cy="369332"/>
          </a:xfrm>
          <a:prstGeom prst="rect">
            <a:avLst/>
          </a:prstGeom>
          <a:noFill/>
          <a:ln>
            <a:solidFill>
              <a:srgbClr val="000090"/>
            </a:solidFill>
          </a:ln>
        </p:spPr>
        <p:txBody>
          <a:bodyPr wrap="square" rtlCol="0">
            <a:spAutoFit/>
          </a:bodyPr>
          <a:lstStyle/>
          <a:p>
            <a:r>
              <a:rPr lang="it-IT" b="1" dirty="0">
                <a:solidFill>
                  <a:srgbClr val="000090"/>
                </a:solidFill>
              </a:rPr>
              <a:t>2023</a:t>
            </a:r>
          </a:p>
        </p:txBody>
      </p:sp>
      <p:pic>
        <p:nvPicPr>
          <p:cNvPr id="8" name="Immagine 7">
            <a:extLst>
              <a:ext uri="{FF2B5EF4-FFF2-40B4-BE49-F238E27FC236}">
                <a16:creationId xmlns:a16="http://schemas.microsoft.com/office/drawing/2014/main" id="{31C74070-2E74-0434-80D0-8FAF8C3223CE}"/>
              </a:ext>
            </a:extLst>
          </p:cNvPr>
          <p:cNvPicPr>
            <a:picLocks noChangeAspect="1"/>
          </p:cNvPicPr>
          <p:nvPr/>
        </p:nvPicPr>
        <p:blipFill>
          <a:blip r:embed="rId3"/>
          <a:srcRect l="3022" t="3002" b="4427"/>
          <a:stretch>
            <a:fillRect/>
          </a:stretch>
        </p:blipFill>
        <p:spPr>
          <a:xfrm>
            <a:off x="95167" y="2200293"/>
            <a:ext cx="4032807" cy="3166713"/>
          </a:xfrm>
          <a:prstGeom prst="rect">
            <a:avLst/>
          </a:prstGeom>
        </p:spPr>
      </p:pic>
      <p:sp>
        <p:nvSpPr>
          <p:cNvPr id="9" name="CasellaDiTesto 8">
            <a:extLst>
              <a:ext uri="{FF2B5EF4-FFF2-40B4-BE49-F238E27FC236}">
                <a16:creationId xmlns:a16="http://schemas.microsoft.com/office/drawing/2014/main" id="{90A8A26B-E7F1-EAF8-C4D0-8DA70182B3EA}"/>
              </a:ext>
            </a:extLst>
          </p:cNvPr>
          <p:cNvSpPr txBox="1"/>
          <p:nvPr/>
        </p:nvSpPr>
        <p:spPr>
          <a:xfrm>
            <a:off x="635267" y="5178392"/>
            <a:ext cx="1578544" cy="261610"/>
          </a:xfrm>
          <a:prstGeom prst="rect">
            <a:avLst/>
          </a:prstGeom>
          <a:noFill/>
        </p:spPr>
        <p:txBody>
          <a:bodyPr wrap="square" rtlCol="0">
            <a:spAutoFit/>
          </a:bodyPr>
          <a:lstStyle/>
          <a:p>
            <a:r>
              <a:rPr lang="it-IT" sz="1100" b="1" dirty="0" err="1">
                <a:solidFill>
                  <a:schemeClr val="accent5"/>
                </a:solidFill>
              </a:rPr>
              <a:t>Breast</a:t>
            </a:r>
            <a:r>
              <a:rPr lang="it-IT" sz="1100" b="1" dirty="0">
                <a:solidFill>
                  <a:schemeClr val="accent5"/>
                </a:solidFill>
              </a:rPr>
              <a:t> Cancer </a:t>
            </a:r>
            <a:r>
              <a:rPr lang="it-IT" sz="1100" b="1" dirty="0" err="1">
                <a:solidFill>
                  <a:schemeClr val="accent5"/>
                </a:solidFill>
              </a:rPr>
              <a:t>incidence</a:t>
            </a:r>
            <a:endParaRPr lang="it-IT" sz="1100" b="1" dirty="0">
              <a:solidFill>
                <a:schemeClr val="accent5"/>
              </a:solidFill>
            </a:endParaRPr>
          </a:p>
        </p:txBody>
      </p:sp>
      <p:pic>
        <p:nvPicPr>
          <p:cNvPr id="10" name="Immagine 9">
            <a:extLst>
              <a:ext uri="{FF2B5EF4-FFF2-40B4-BE49-F238E27FC236}">
                <a16:creationId xmlns:a16="http://schemas.microsoft.com/office/drawing/2014/main" id="{DD7A9E0C-0556-7FAE-3C13-AACB3A1B871F}"/>
              </a:ext>
            </a:extLst>
          </p:cNvPr>
          <p:cNvPicPr>
            <a:picLocks noChangeAspect="1"/>
          </p:cNvPicPr>
          <p:nvPr/>
        </p:nvPicPr>
        <p:blipFill>
          <a:blip r:embed="rId4"/>
          <a:srcRect b="24432"/>
          <a:stretch>
            <a:fillRect/>
          </a:stretch>
        </p:blipFill>
        <p:spPr>
          <a:xfrm>
            <a:off x="4234648" y="519444"/>
            <a:ext cx="5397500" cy="1530737"/>
          </a:xfrm>
          <a:prstGeom prst="rect">
            <a:avLst/>
          </a:prstGeom>
        </p:spPr>
      </p:pic>
      <p:sp>
        <p:nvSpPr>
          <p:cNvPr id="11" name="CasellaDiTesto 10">
            <a:extLst>
              <a:ext uri="{FF2B5EF4-FFF2-40B4-BE49-F238E27FC236}">
                <a16:creationId xmlns:a16="http://schemas.microsoft.com/office/drawing/2014/main" id="{0E450B95-6E3C-8D04-6A48-ABA790BD7F98}"/>
              </a:ext>
            </a:extLst>
          </p:cNvPr>
          <p:cNvSpPr txBox="1"/>
          <p:nvPr/>
        </p:nvSpPr>
        <p:spPr>
          <a:xfrm>
            <a:off x="5973277" y="313583"/>
            <a:ext cx="1920241" cy="261610"/>
          </a:xfrm>
          <a:prstGeom prst="rect">
            <a:avLst/>
          </a:prstGeom>
          <a:noFill/>
        </p:spPr>
        <p:txBody>
          <a:bodyPr wrap="square" rtlCol="0">
            <a:spAutoFit/>
          </a:bodyPr>
          <a:lstStyle/>
          <a:p>
            <a:r>
              <a:rPr lang="it-IT" sz="1100" b="1" dirty="0" err="1">
                <a:solidFill>
                  <a:schemeClr val="accent5"/>
                </a:solidFill>
              </a:rPr>
              <a:t>Endometrial</a:t>
            </a:r>
            <a:r>
              <a:rPr lang="it-IT" sz="1100" b="1" dirty="0">
                <a:solidFill>
                  <a:schemeClr val="accent5"/>
                </a:solidFill>
              </a:rPr>
              <a:t> Cancer </a:t>
            </a:r>
            <a:r>
              <a:rPr lang="it-IT" sz="1100" b="1" dirty="0" err="1">
                <a:solidFill>
                  <a:schemeClr val="accent5"/>
                </a:solidFill>
              </a:rPr>
              <a:t>incidence</a:t>
            </a:r>
            <a:endParaRPr lang="it-IT" sz="1100" b="1" dirty="0">
              <a:solidFill>
                <a:schemeClr val="accent5"/>
              </a:solidFill>
            </a:endParaRPr>
          </a:p>
        </p:txBody>
      </p:sp>
      <p:pic>
        <p:nvPicPr>
          <p:cNvPr id="12" name="Immagine 11">
            <a:extLst>
              <a:ext uri="{FF2B5EF4-FFF2-40B4-BE49-F238E27FC236}">
                <a16:creationId xmlns:a16="http://schemas.microsoft.com/office/drawing/2014/main" id="{B73549A1-0229-DD47-D253-717A5D80002F}"/>
              </a:ext>
            </a:extLst>
          </p:cNvPr>
          <p:cNvPicPr>
            <a:picLocks noChangeAspect="1"/>
          </p:cNvPicPr>
          <p:nvPr/>
        </p:nvPicPr>
        <p:blipFill>
          <a:blip r:embed="rId5"/>
          <a:srcRect t="7992" b="13708"/>
          <a:stretch>
            <a:fillRect/>
          </a:stretch>
        </p:blipFill>
        <p:spPr>
          <a:xfrm>
            <a:off x="4432166" y="2257684"/>
            <a:ext cx="4826000" cy="1302688"/>
          </a:xfrm>
          <a:prstGeom prst="rect">
            <a:avLst/>
          </a:prstGeom>
        </p:spPr>
      </p:pic>
      <p:sp>
        <p:nvSpPr>
          <p:cNvPr id="13" name="CasellaDiTesto 12">
            <a:extLst>
              <a:ext uri="{FF2B5EF4-FFF2-40B4-BE49-F238E27FC236}">
                <a16:creationId xmlns:a16="http://schemas.microsoft.com/office/drawing/2014/main" id="{C53A3E51-F5C6-3528-582B-1E4271565ED9}"/>
              </a:ext>
            </a:extLst>
          </p:cNvPr>
          <p:cNvSpPr txBox="1"/>
          <p:nvPr/>
        </p:nvSpPr>
        <p:spPr>
          <a:xfrm>
            <a:off x="5817669" y="2013977"/>
            <a:ext cx="1920241" cy="261610"/>
          </a:xfrm>
          <a:prstGeom prst="rect">
            <a:avLst/>
          </a:prstGeom>
          <a:noFill/>
        </p:spPr>
        <p:txBody>
          <a:bodyPr wrap="square" rtlCol="0">
            <a:spAutoFit/>
          </a:bodyPr>
          <a:lstStyle/>
          <a:p>
            <a:r>
              <a:rPr lang="it-IT" sz="1100" b="1" dirty="0" err="1">
                <a:solidFill>
                  <a:schemeClr val="accent5"/>
                </a:solidFill>
              </a:rPr>
              <a:t>Ovarian</a:t>
            </a:r>
            <a:r>
              <a:rPr lang="it-IT" sz="1100" b="1" dirty="0">
                <a:solidFill>
                  <a:schemeClr val="accent5"/>
                </a:solidFill>
              </a:rPr>
              <a:t> Cancer </a:t>
            </a:r>
            <a:r>
              <a:rPr lang="it-IT" sz="1100" b="1" dirty="0" err="1">
                <a:solidFill>
                  <a:schemeClr val="accent5"/>
                </a:solidFill>
              </a:rPr>
              <a:t>incidence</a:t>
            </a:r>
            <a:endParaRPr lang="it-IT" sz="1100" b="1" dirty="0">
              <a:solidFill>
                <a:schemeClr val="accent5"/>
              </a:solidFill>
            </a:endParaRPr>
          </a:p>
        </p:txBody>
      </p:sp>
      <p:pic>
        <p:nvPicPr>
          <p:cNvPr id="14" name="Immagine 13">
            <a:extLst>
              <a:ext uri="{FF2B5EF4-FFF2-40B4-BE49-F238E27FC236}">
                <a16:creationId xmlns:a16="http://schemas.microsoft.com/office/drawing/2014/main" id="{842DDD9B-EE2B-425A-AF5F-C67E7498262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21467" y="3629040"/>
            <a:ext cx="6120130" cy="1875155"/>
          </a:xfrm>
          <a:prstGeom prst="rect">
            <a:avLst/>
          </a:prstGeom>
          <a:noFill/>
          <a:ln>
            <a:noFill/>
          </a:ln>
        </p:spPr>
      </p:pic>
      <p:sp>
        <p:nvSpPr>
          <p:cNvPr id="15" name="CasellaDiTesto 14">
            <a:extLst>
              <a:ext uri="{FF2B5EF4-FFF2-40B4-BE49-F238E27FC236}">
                <a16:creationId xmlns:a16="http://schemas.microsoft.com/office/drawing/2014/main" id="{DC243443-8A09-0D32-FD5F-36B9D6AD9091}"/>
              </a:ext>
            </a:extLst>
          </p:cNvPr>
          <p:cNvSpPr txBox="1"/>
          <p:nvPr/>
        </p:nvSpPr>
        <p:spPr>
          <a:xfrm>
            <a:off x="6209364" y="5477714"/>
            <a:ext cx="6097604" cy="261610"/>
          </a:xfrm>
          <a:prstGeom prst="rect">
            <a:avLst/>
          </a:prstGeom>
          <a:noFill/>
        </p:spPr>
        <p:txBody>
          <a:bodyPr wrap="square">
            <a:spAutoFit/>
          </a:bodyPr>
          <a:lstStyle/>
          <a:p>
            <a:r>
              <a:rPr lang="it-IT" sz="1100" b="1"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Oesophageal</a:t>
            </a:r>
            <a:r>
              <a:rPr lang="it-IT" sz="1100" b="1"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adenocarcinoma </a:t>
            </a:r>
            <a:r>
              <a:rPr lang="it-IT" sz="1100" b="1"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incidence</a:t>
            </a:r>
            <a:endParaRPr lang="it-IT" sz="1100" b="1" dirty="0">
              <a:solidFill>
                <a:schemeClr val="accent5"/>
              </a:solidFill>
            </a:endParaRPr>
          </a:p>
        </p:txBody>
      </p:sp>
    </p:spTree>
    <p:extLst>
      <p:ext uri="{BB962C8B-B14F-4D97-AF65-F5344CB8AC3E}">
        <p14:creationId xmlns:p14="http://schemas.microsoft.com/office/powerpoint/2010/main" val="3720862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C69D328-0118-39FA-C048-9BDE36A22BBF}"/>
              </a:ext>
            </a:extLst>
          </p:cNvPr>
          <p:cNvSpPr txBox="1"/>
          <p:nvPr/>
        </p:nvSpPr>
        <p:spPr>
          <a:xfrm>
            <a:off x="0" y="70182"/>
            <a:ext cx="8123722" cy="369332"/>
          </a:xfrm>
          <a:prstGeom prst="rect">
            <a:avLst/>
          </a:prstGeom>
          <a:noFill/>
        </p:spPr>
        <p:txBody>
          <a:bodyPr wrap="square">
            <a:spAutoFit/>
          </a:bodyPr>
          <a:lstStyle/>
          <a:p>
            <a:r>
              <a:rPr lang="it-IT" sz="1800" b="1" dirty="0">
                <a:solidFill>
                  <a:schemeClr val="tx2"/>
                </a:solidFill>
              </a:rPr>
              <a:t>Chirurgia Bariatrica e Metabolica e cancro: si può parlare di prevenzione?</a:t>
            </a:r>
            <a:endParaRPr lang="it-IT" b="1" dirty="0">
              <a:solidFill>
                <a:schemeClr val="tx2"/>
              </a:solidFill>
            </a:endParaRPr>
          </a:p>
        </p:txBody>
      </p:sp>
      <p:pic>
        <p:nvPicPr>
          <p:cNvPr id="5" name="Immagine 4">
            <a:extLst>
              <a:ext uri="{FF2B5EF4-FFF2-40B4-BE49-F238E27FC236}">
                <a16:creationId xmlns:a16="http://schemas.microsoft.com/office/drawing/2014/main" id="{B05E7A13-C189-2C2F-FA18-DC5907C85AC9}"/>
              </a:ext>
            </a:extLst>
          </p:cNvPr>
          <p:cNvPicPr>
            <a:picLocks noChangeAspect="1"/>
          </p:cNvPicPr>
          <p:nvPr/>
        </p:nvPicPr>
        <p:blipFill>
          <a:blip r:embed="rId2"/>
          <a:srcRect l="2294" t="10727" r="2242"/>
          <a:stretch>
            <a:fillRect/>
          </a:stretch>
        </p:blipFill>
        <p:spPr>
          <a:xfrm>
            <a:off x="1" y="519444"/>
            <a:ext cx="3776050" cy="1530737"/>
          </a:xfrm>
          <a:prstGeom prst="rect">
            <a:avLst/>
          </a:prstGeom>
        </p:spPr>
      </p:pic>
      <p:sp>
        <p:nvSpPr>
          <p:cNvPr id="6" name="CasellaDiTesto 5">
            <a:extLst>
              <a:ext uri="{FF2B5EF4-FFF2-40B4-BE49-F238E27FC236}">
                <a16:creationId xmlns:a16="http://schemas.microsoft.com/office/drawing/2014/main" id="{6A4705FF-C0D2-5957-1BC7-F316F0695B66}"/>
              </a:ext>
            </a:extLst>
          </p:cNvPr>
          <p:cNvSpPr txBox="1"/>
          <p:nvPr/>
        </p:nvSpPr>
        <p:spPr>
          <a:xfrm>
            <a:off x="2377439" y="6373252"/>
            <a:ext cx="8241632" cy="230832"/>
          </a:xfrm>
          <a:prstGeom prst="rect">
            <a:avLst/>
          </a:prstGeom>
          <a:noFill/>
        </p:spPr>
        <p:txBody>
          <a:bodyPr wrap="square">
            <a:spAutoFit/>
          </a:bodyPr>
          <a:lstStyle/>
          <a:p>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Wilson RB, </a:t>
            </a:r>
            <a:r>
              <a:rPr lang="en-US" sz="9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Lathigara</a:t>
            </a:r>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D, Kaushal D. Systematic Review and Meta-Analysis of the Impact of Bariatric Surgery on Future Cancer Risk. Int J Mol Sci. 2023 Mar 24;24(7):6192. </a:t>
            </a:r>
            <a:endParaRPr lang="it-IT" sz="900" dirty="0">
              <a:solidFill>
                <a:schemeClr val="accent5"/>
              </a:solidFill>
            </a:endParaRPr>
          </a:p>
        </p:txBody>
      </p:sp>
      <p:sp>
        <p:nvSpPr>
          <p:cNvPr id="7" name="CasellaDiTesto 6">
            <a:extLst>
              <a:ext uri="{FF2B5EF4-FFF2-40B4-BE49-F238E27FC236}">
                <a16:creationId xmlns:a16="http://schemas.microsoft.com/office/drawing/2014/main" id="{7F03F76F-9FC6-088E-89A8-EE3F923617CD}"/>
              </a:ext>
            </a:extLst>
          </p:cNvPr>
          <p:cNvSpPr txBox="1"/>
          <p:nvPr/>
        </p:nvSpPr>
        <p:spPr>
          <a:xfrm>
            <a:off x="2079058" y="369332"/>
            <a:ext cx="664142" cy="369332"/>
          </a:xfrm>
          <a:prstGeom prst="rect">
            <a:avLst/>
          </a:prstGeom>
          <a:noFill/>
          <a:ln>
            <a:solidFill>
              <a:srgbClr val="000090"/>
            </a:solidFill>
          </a:ln>
        </p:spPr>
        <p:txBody>
          <a:bodyPr wrap="square" rtlCol="0">
            <a:spAutoFit/>
          </a:bodyPr>
          <a:lstStyle/>
          <a:p>
            <a:r>
              <a:rPr lang="it-IT" b="1" dirty="0">
                <a:solidFill>
                  <a:srgbClr val="000090"/>
                </a:solidFill>
              </a:rPr>
              <a:t>2023</a:t>
            </a:r>
          </a:p>
        </p:txBody>
      </p:sp>
      <p:pic>
        <p:nvPicPr>
          <p:cNvPr id="8" name="Immagine 7">
            <a:extLst>
              <a:ext uri="{FF2B5EF4-FFF2-40B4-BE49-F238E27FC236}">
                <a16:creationId xmlns:a16="http://schemas.microsoft.com/office/drawing/2014/main" id="{BD576A81-EB65-FCCF-F20A-26A8091D2116}"/>
              </a:ext>
            </a:extLst>
          </p:cNvPr>
          <p:cNvPicPr>
            <a:picLocks noChangeAspect="1"/>
          </p:cNvPicPr>
          <p:nvPr/>
        </p:nvPicPr>
        <p:blipFill>
          <a:blip r:embed="rId3"/>
          <a:stretch>
            <a:fillRect/>
          </a:stretch>
        </p:blipFill>
        <p:spPr>
          <a:xfrm>
            <a:off x="0" y="2050181"/>
            <a:ext cx="4876800" cy="3968750"/>
          </a:xfrm>
          <a:prstGeom prst="rect">
            <a:avLst/>
          </a:prstGeom>
        </p:spPr>
      </p:pic>
      <p:sp>
        <p:nvSpPr>
          <p:cNvPr id="9" name="CasellaDiTesto 8">
            <a:extLst>
              <a:ext uri="{FF2B5EF4-FFF2-40B4-BE49-F238E27FC236}">
                <a16:creationId xmlns:a16="http://schemas.microsoft.com/office/drawing/2014/main" id="{D74D4B66-17C3-60F1-9FC0-38648F7810B0}"/>
              </a:ext>
            </a:extLst>
          </p:cNvPr>
          <p:cNvSpPr txBox="1"/>
          <p:nvPr/>
        </p:nvSpPr>
        <p:spPr>
          <a:xfrm>
            <a:off x="618694" y="5886202"/>
            <a:ext cx="2538664" cy="265457"/>
          </a:xfrm>
          <a:prstGeom prst="rect">
            <a:avLst/>
          </a:prstGeom>
          <a:noFill/>
        </p:spPr>
        <p:txBody>
          <a:bodyPr wrap="square">
            <a:spAutoFit/>
          </a:bodyPr>
          <a:lstStyle/>
          <a:p>
            <a:pPr marL="0" marR="0" algn="just">
              <a:lnSpc>
                <a:spcPct val="107000"/>
              </a:lnSpc>
              <a:spcAft>
                <a:spcPts val="800"/>
              </a:spcAft>
              <a:buNone/>
            </a:pPr>
            <a:r>
              <a:rPr lang="en-US" sz="1100" b="1" kern="1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Colo-rectal cancer incidence</a:t>
            </a:r>
            <a:endParaRPr lang="it-IT" sz="1100" b="1" kern="1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magine 9">
            <a:extLst>
              <a:ext uri="{FF2B5EF4-FFF2-40B4-BE49-F238E27FC236}">
                <a16:creationId xmlns:a16="http://schemas.microsoft.com/office/drawing/2014/main" id="{877CDCEC-5496-C3B6-446A-7F7E15AF4C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5137" y="433913"/>
            <a:ext cx="6120130" cy="1701800"/>
          </a:xfrm>
          <a:prstGeom prst="rect">
            <a:avLst/>
          </a:prstGeom>
          <a:noFill/>
          <a:ln>
            <a:noFill/>
          </a:ln>
        </p:spPr>
      </p:pic>
      <p:sp>
        <p:nvSpPr>
          <p:cNvPr id="11" name="CasellaDiTesto 10">
            <a:extLst>
              <a:ext uri="{FF2B5EF4-FFF2-40B4-BE49-F238E27FC236}">
                <a16:creationId xmlns:a16="http://schemas.microsoft.com/office/drawing/2014/main" id="{FDFF7817-61E4-B248-F597-251B97893C59}"/>
              </a:ext>
            </a:extLst>
          </p:cNvPr>
          <p:cNvSpPr txBox="1"/>
          <p:nvPr/>
        </p:nvSpPr>
        <p:spPr>
          <a:xfrm>
            <a:off x="5850560" y="2067565"/>
            <a:ext cx="6097604" cy="265457"/>
          </a:xfrm>
          <a:prstGeom prst="rect">
            <a:avLst/>
          </a:prstGeom>
          <a:noFill/>
        </p:spPr>
        <p:txBody>
          <a:bodyPr wrap="square">
            <a:spAutoFit/>
          </a:bodyPr>
          <a:lstStyle/>
          <a:p>
            <a:pPr marL="0" marR="0" algn="just">
              <a:lnSpc>
                <a:spcPct val="107000"/>
              </a:lnSpc>
              <a:spcAft>
                <a:spcPts val="800"/>
              </a:spcAft>
              <a:buNone/>
            </a:pPr>
            <a:r>
              <a:rPr lang="it-IT" sz="1100" b="1" kern="1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Hepatocellular</a:t>
            </a:r>
            <a:r>
              <a:rPr lang="it-IT" sz="1100" b="1" kern="1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carcinoma </a:t>
            </a:r>
            <a:r>
              <a:rPr lang="it-IT" sz="1100" b="1" kern="1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incidence</a:t>
            </a:r>
            <a:endParaRPr lang="it-IT" sz="1100" b="1" kern="1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Immagine 11">
            <a:extLst>
              <a:ext uri="{FF2B5EF4-FFF2-40B4-BE49-F238E27FC236}">
                <a16:creationId xmlns:a16="http://schemas.microsoft.com/office/drawing/2014/main" id="{0C2C3017-0A7D-54AF-9B99-634E6CEE457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74390" y="2447422"/>
            <a:ext cx="6120130" cy="1999615"/>
          </a:xfrm>
          <a:prstGeom prst="rect">
            <a:avLst/>
          </a:prstGeom>
          <a:noFill/>
          <a:ln>
            <a:noFill/>
          </a:ln>
        </p:spPr>
      </p:pic>
      <p:pic>
        <p:nvPicPr>
          <p:cNvPr id="13" name="Immagine 12">
            <a:extLst>
              <a:ext uri="{FF2B5EF4-FFF2-40B4-BE49-F238E27FC236}">
                <a16:creationId xmlns:a16="http://schemas.microsoft.com/office/drawing/2014/main" id="{12225861-6BC0-425A-BCAE-9E9ABD38AA2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80548" y="4561437"/>
            <a:ext cx="6120130" cy="1537335"/>
          </a:xfrm>
          <a:prstGeom prst="rect">
            <a:avLst/>
          </a:prstGeom>
          <a:noFill/>
          <a:ln>
            <a:noFill/>
          </a:ln>
        </p:spPr>
      </p:pic>
      <p:sp>
        <p:nvSpPr>
          <p:cNvPr id="14" name="CasellaDiTesto 13">
            <a:extLst>
              <a:ext uri="{FF2B5EF4-FFF2-40B4-BE49-F238E27FC236}">
                <a16:creationId xmlns:a16="http://schemas.microsoft.com/office/drawing/2014/main" id="{E283B9F8-0C5D-5099-CF38-EB4B6EC9DC85}"/>
              </a:ext>
            </a:extLst>
          </p:cNvPr>
          <p:cNvSpPr txBox="1"/>
          <p:nvPr/>
        </p:nvSpPr>
        <p:spPr>
          <a:xfrm>
            <a:off x="6102388" y="4181580"/>
            <a:ext cx="6097604" cy="265457"/>
          </a:xfrm>
          <a:prstGeom prst="rect">
            <a:avLst/>
          </a:prstGeom>
          <a:noFill/>
        </p:spPr>
        <p:txBody>
          <a:bodyPr wrap="square">
            <a:spAutoFit/>
          </a:bodyPr>
          <a:lstStyle/>
          <a:p>
            <a:pPr marL="0" marR="0" algn="just">
              <a:lnSpc>
                <a:spcPct val="107000"/>
              </a:lnSpc>
              <a:spcAft>
                <a:spcPts val="800"/>
              </a:spcAft>
              <a:buNone/>
            </a:pPr>
            <a:r>
              <a:rPr lang="en-US" sz="1100" b="1" kern="1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Kidney cancer incidence</a:t>
            </a:r>
            <a:endParaRPr lang="it-IT" sz="1100" b="1" kern="1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CasellaDiTesto 14">
            <a:extLst>
              <a:ext uri="{FF2B5EF4-FFF2-40B4-BE49-F238E27FC236}">
                <a16:creationId xmlns:a16="http://schemas.microsoft.com/office/drawing/2014/main" id="{8A7159EF-7E64-B8E6-2FC8-E4E9A3535D65}"/>
              </a:ext>
            </a:extLst>
          </p:cNvPr>
          <p:cNvSpPr txBox="1"/>
          <p:nvPr/>
        </p:nvSpPr>
        <p:spPr>
          <a:xfrm>
            <a:off x="6314444" y="5923592"/>
            <a:ext cx="6097604" cy="265457"/>
          </a:xfrm>
          <a:prstGeom prst="rect">
            <a:avLst/>
          </a:prstGeom>
          <a:noFill/>
        </p:spPr>
        <p:txBody>
          <a:bodyPr wrap="square">
            <a:spAutoFit/>
          </a:bodyPr>
          <a:lstStyle/>
          <a:p>
            <a:pPr marL="0" marR="0" algn="just">
              <a:lnSpc>
                <a:spcPct val="107000"/>
              </a:lnSpc>
              <a:spcAft>
                <a:spcPts val="800"/>
              </a:spcAft>
              <a:buNone/>
            </a:pPr>
            <a:r>
              <a:rPr lang="en-US" sz="1100" b="1" kern="1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Gallbladder cancer incidence</a:t>
            </a:r>
            <a:endParaRPr lang="it-IT" sz="1100" b="1" kern="1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9720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768FE04-A06E-DB09-3D50-FC45E6936117}"/>
              </a:ext>
            </a:extLst>
          </p:cNvPr>
          <p:cNvSpPr txBox="1"/>
          <p:nvPr/>
        </p:nvSpPr>
        <p:spPr>
          <a:xfrm>
            <a:off x="250257" y="2136338"/>
            <a:ext cx="8123722" cy="2585323"/>
          </a:xfrm>
          <a:prstGeom prst="rect">
            <a:avLst/>
          </a:prstGeom>
          <a:noFill/>
        </p:spPr>
        <p:txBody>
          <a:bodyPr wrap="square" rtlCol="0">
            <a:spAutoFit/>
          </a:bodyPr>
          <a:lstStyle/>
          <a:p>
            <a:r>
              <a:rPr lang="en-US" b="1" dirty="0">
                <a:solidFill>
                  <a:schemeClr val="accent5"/>
                </a:solidFill>
              </a:rPr>
              <a:t>Key points</a:t>
            </a:r>
          </a:p>
          <a:p>
            <a:endParaRPr lang="en-US" dirty="0"/>
          </a:p>
          <a:p>
            <a:pPr marL="342900" indent="-342900">
              <a:buFont typeface="+mj-lt"/>
              <a:buAutoNum type="arabicPeriod"/>
            </a:pPr>
            <a:r>
              <a:rPr lang="en-US" dirty="0"/>
              <a:t>Obesity and cancer risk</a:t>
            </a:r>
          </a:p>
          <a:p>
            <a:pPr marL="342900" indent="-342900">
              <a:buFont typeface="+mj-lt"/>
              <a:buAutoNum type="arabicPeriod"/>
            </a:pPr>
            <a:endParaRPr lang="en-US" dirty="0"/>
          </a:p>
          <a:p>
            <a:pPr marL="342900" indent="-342900">
              <a:buFont typeface="+mj-lt"/>
              <a:buAutoNum type="arabicPeriod"/>
            </a:pPr>
            <a:r>
              <a:rPr lang="en-US" dirty="0"/>
              <a:t>Metabolic and Bariatric Surgery and Cancer Prevention</a:t>
            </a:r>
          </a:p>
          <a:p>
            <a:pPr marL="342900" indent="-342900">
              <a:buFont typeface="+mj-lt"/>
              <a:buAutoNum type="arabicPeriod"/>
            </a:pPr>
            <a:endParaRPr lang="en-US" dirty="0"/>
          </a:p>
          <a:p>
            <a:pPr marL="342900" indent="-342900">
              <a:buFont typeface="+mj-lt"/>
              <a:buAutoNum type="arabicPeriod"/>
            </a:pPr>
            <a:r>
              <a:rPr lang="en-US" dirty="0"/>
              <a:t>MBS and Cancer prevention</a:t>
            </a:r>
            <a:r>
              <a:rPr lang="it-IT" dirty="0"/>
              <a:t>: </a:t>
            </a:r>
            <a:r>
              <a:rPr lang="it-IT" dirty="0" err="1"/>
              <a:t>What</a:t>
            </a:r>
            <a:r>
              <a:rPr lang="it-IT" dirty="0"/>
              <a:t> </a:t>
            </a:r>
            <a:r>
              <a:rPr lang="it-IT" dirty="0" err="1"/>
              <a:t>is</a:t>
            </a:r>
            <a:r>
              <a:rPr lang="it-IT" dirty="0"/>
              <a:t> the </a:t>
            </a:r>
            <a:r>
              <a:rPr lang="it-IT" dirty="0" err="1"/>
              <a:t>Evidence</a:t>
            </a:r>
            <a:r>
              <a:rPr lang="it-IT" dirty="0"/>
              <a:t>?</a:t>
            </a:r>
          </a:p>
          <a:p>
            <a:pPr marL="342900" indent="-342900">
              <a:buFont typeface="+mj-lt"/>
              <a:buAutoNum type="arabicPeriod"/>
            </a:pPr>
            <a:endParaRPr lang="it-IT" dirty="0"/>
          </a:p>
          <a:p>
            <a:pPr marL="342900" indent="-342900">
              <a:buFont typeface="+mj-lt"/>
              <a:buAutoNum type="arabicPeriod"/>
            </a:pPr>
            <a:r>
              <a:rPr lang="it-IT" dirty="0"/>
              <a:t>Take Home </a:t>
            </a:r>
            <a:r>
              <a:rPr lang="it-IT" dirty="0" err="1"/>
              <a:t>Messages</a:t>
            </a:r>
            <a:endParaRPr lang="it-IT" dirty="0"/>
          </a:p>
        </p:txBody>
      </p:sp>
      <p:sp>
        <p:nvSpPr>
          <p:cNvPr id="6" name="CasellaDiTesto 5">
            <a:extLst>
              <a:ext uri="{FF2B5EF4-FFF2-40B4-BE49-F238E27FC236}">
                <a16:creationId xmlns:a16="http://schemas.microsoft.com/office/drawing/2014/main" id="{1D0B8329-0652-345A-90BD-E563EFBF73FD}"/>
              </a:ext>
            </a:extLst>
          </p:cNvPr>
          <p:cNvSpPr txBox="1"/>
          <p:nvPr/>
        </p:nvSpPr>
        <p:spPr>
          <a:xfrm>
            <a:off x="0" y="114784"/>
            <a:ext cx="8123722" cy="369332"/>
          </a:xfrm>
          <a:prstGeom prst="rect">
            <a:avLst/>
          </a:prstGeom>
          <a:noFill/>
        </p:spPr>
        <p:txBody>
          <a:bodyPr wrap="square">
            <a:spAutoFit/>
          </a:bodyPr>
          <a:lstStyle/>
          <a:p>
            <a:r>
              <a:rPr lang="it-IT" sz="1800" b="1" dirty="0">
                <a:solidFill>
                  <a:schemeClr val="tx2"/>
                </a:solidFill>
              </a:rPr>
              <a:t>Chirurgia Bariatrica e Metabolica e cancro: si può parlare di prevenzione?</a:t>
            </a:r>
            <a:endParaRPr lang="it-IT" b="1" dirty="0">
              <a:solidFill>
                <a:schemeClr val="tx2"/>
              </a:solidFill>
            </a:endParaRPr>
          </a:p>
        </p:txBody>
      </p:sp>
      <p:pic>
        <p:nvPicPr>
          <p:cNvPr id="4" name="Immagine 3">
            <a:extLst>
              <a:ext uri="{FF2B5EF4-FFF2-40B4-BE49-F238E27FC236}">
                <a16:creationId xmlns:a16="http://schemas.microsoft.com/office/drawing/2014/main" id="{6B7076AA-51CB-DE5E-0FFF-83629B614EDC}"/>
              </a:ext>
            </a:extLst>
          </p:cNvPr>
          <p:cNvPicPr>
            <a:picLocks noChangeAspect="1"/>
          </p:cNvPicPr>
          <p:nvPr/>
        </p:nvPicPr>
        <p:blipFill>
          <a:blip r:embed="rId2"/>
          <a:stretch>
            <a:fillRect/>
          </a:stretch>
        </p:blipFill>
        <p:spPr>
          <a:xfrm>
            <a:off x="6259779" y="1536027"/>
            <a:ext cx="5681964" cy="3785944"/>
          </a:xfrm>
          <a:prstGeom prst="rect">
            <a:avLst/>
          </a:prstGeom>
        </p:spPr>
      </p:pic>
    </p:spTree>
    <p:extLst>
      <p:ext uri="{BB962C8B-B14F-4D97-AF65-F5344CB8AC3E}">
        <p14:creationId xmlns:p14="http://schemas.microsoft.com/office/powerpoint/2010/main" val="2212259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0CA8031-F37B-003F-86DF-A99ADA5AB675}"/>
              </a:ext>
            </a:extLst>
          </p:cNvPr>
          <p:cNvSpPr txBox="1"/>
          <p:nvPr/>
        </p:nvSpPr>
        <p:spPr>
          <a:xfrm>
            <a:off x="0" y="70182"/>
            <a:ext cx="8123722" cy="369332"/>
          </a:xfrm>
          <a:prstGeom prst="rect">
            <a:avLst/>
          </a:prstGeom>
          <a:noFill/>
        </p:spPr>
        <p:txBody>
          <a:bodyPr wrap="square">
            <a:spAutoFit/>
          </a:bodyPr>
          <a:lstStyle/>
          <a:p>
            <a:r>
              <a:rPr lang="it-IT" sz="1800" b="1" dirty="0">
                <a:solidFill>
                  <a:schemeClr val="tx2"/>
                </a:solidFill>
              </a:rPr>
              <a:t>Chirurgia Bariatrica e Metabolica e cancro: si può parlare di prevenzione?</a:t>
            </a:r>
            <a:endParaRPr lang="it-IT" b="1" dirty="0">
              <a:solidFill>
                <a:schemeClr val="tx2"/>
              </a:solidFill>
            </a:endParaRPr>
          </a:p>
        </p:txBody>
      </p:sp>
      <p:pic>
        <p:nvPicPr>
          <p:cNvPr id="5" name="Immagine 4">
            <a:extLst>
              <a:ext uri="{FF2B5EF4-FFF2-40B4-BE49-F238E27FC236}">
                <a16:creationId xmlns:a16="http://schemas.microsoft.com/office/drawing/2014/main" id="{024374C2-6ABE-756F-0ED4-2CC022CC1CC4}"/>
              </a:ext>
            </a:extLst>
          </p:cNvPr>
          <p:cNvPicPr>
            <a:picLocks noChangeAspect="1"/>
          </p:cNvPicPr>
          <p:nvPr/>
        </p:nvPicPr>
        <p:blipFill>
          <a:blip r:embed="rId2"/>
          <a:srcRect l="2294" t="10727" r="2242"/>
          <a:stretch>
            <a:fillRect/>
          </a:stretch>
        </p:blipFill>
        <p:spPr>
          <a:xfrm>
            <a:off x="285811" y="932231"/>
            <a:ext cx="3776050" cy="1530737"/>
          </a:xfrm>
          <a:prstGeom prst="rect">
            <a:avLst/>
          </a:prstGeom>
        </p:spPr>
      </p:pic>
      <p:sp>
        <p:nvSpPr>
          <p:cNvPr id="6" name="CasellaDiTesto 5">
            <a:extLst>
              <a:ext uri="{FF2B5EF4-FFF2-40B4-BE49-F238E27FC236}">
                <a16:creationId xmlns:a16="http://schemas.microsoft.com/office/drawing/2014/main" id="{91380D07-881C-400E-FBC9-B25FBBD6C803}"/>
              </a:ext>
            </a:extLst>
          </p:cNvPr>
          <p:cNvSpPr txBox="1"/>
          <p:nvPr/>
        </p:nvSpPr>
        <p:spPr>
          <a:xfrm>
            <a:off x="2377439" y="6373252"/>
            <a:ext cx="8241632" cy="230832"/>
          </a:xfrm>
          <a:prstGeom prst="rect">
            <a:avLst/>
          </a:prstGeom>
          <a:noFill/>
        </p:spPr>
        <p:txBody>
          <a:bodyPr wrap="square">
            <a:spAutoFit/>
          </a:bodyPr>
          <a:lstStyle/>
          <a:p>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Wilson RB, </a:t>
            </a:r>
            <a:r>
              <a:rPr lang="en-US" sz="9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Lathigara</a:t>
            </a:r>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D, Kaushal D. Systematic Review and Meta-Analysis of the Impact of Bariatric Surgery on Future Cancer Risk. Int J Mol Sci. 2023 Mar 24;24(7):6192. </a:t>
            </a:r>
            <a:endParaRPr lang="it-IT" sz="900" dirty="0">
              <a:solidFill>
                <a:schemeClr val="accent5"/>
              </a:solidFill>
            </a:endParaRPr>
          </a:p>
        </p:txBody>
      </p:sp>
      <p:sp>
        <p:nvSpPr>
          <p:cNvPr id="7" name="CasellaDiTesto 6">
            <a:extLst>
              <a:ext uri="{FF2B5EF4-FFF2-40B4-BE49-F238E27FC236}">
                <a16:creationId xmlns:a16="http://schemas.microsoft.com/office/drawing/2014/main" id="{7F45DF34-DBA6-5211-E522-CAA95863728E}"/>
              </a:ext>
            </a:extLst>
          </p:cNvPr>
          <p:cNvSpPr txBox="1"/>
          <p:nvPr/>
        </p:nvSpPr>
        <p:spPr>
          <a:xfrm>
            <a:off x="2079058" y="369332"/>
            <a:ext cx="664142" cy="369332"/>
          </a:xfrm>
          <a:prstGeom prst="rect">
            <a:avLst/>
          </a:prstGeom>
          <a:noFill/>
          <a:ln>
            <a:solidFill>
              <a:srgbClr val="000090"/>
            </a:solidFill>
          </a:ln>
        </p:spPr>
        <p:txBody>
          <a:bodyPr wrap="square" rtlCol="0">
            <a:spAutoFit/>
          </a:bodyPr>
          <a:lstStyle/>
          <a:p>
            <a:r>
              <a:rPr lang="it-IT" b="1" dirty="0">
                <a:solidFill>
                  <a:srgbClr val="000090"/>
                </a:solidFill>
              </a:rPr>
              <a:t>2023</a:t>
            </a:r>
          </a:p>
        </p:txBody>
      </p:sp>
      <p:pic>
        <p:nvPicPr>
          <p:cNvPr id="8" name="Immagine 7">
            <a:extLst>
              <a:ext uri="{FF2B5EF4-FFF2-40B4-BE49-F238E27FC236}">
                <a16:creationId xmlns:a16="http://schemas.microsoft.com/office/drawing/2014/main" id="{08F94901-F5FA-B765-A2C0-CD68057598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745370"/>
            <a:ext cx="5049152" cy="2537673"/>
          </a:xfrm>
          <a:prstGeom prst="rect">
            <a:avLst/>
          </a:prstGeom>
          <a:noFill/>
          <a:ln>
            <a:noFill/>
          </a:ln>
        </p:spPr>
      </p:pic>
      <p:sp>
        <p:nvSpPr>
          <p:cNvPr id="9" name="CasellaDiTesto 8">
            <a:extLst>
              <a:ext uri="{FF2B5EF4-FFF2-40B4-BE49-F238E27FC236}">
                <a16:creationId xmlns:a16="http://schemas.microsoft.com/office/drawing/2014/main" id="{D3E5D397-0D51-D5DF-ADF6-A09FA8BF91F9}"/>
              </a:ext>
            </a:extLst>
          </p:cNvPr>
          <p:cNvSpPr txBox="1"/>
          <p:nvPr/>
        </p:nvSpPr>
        <p:spPr>
          <a:xfrm>
            <a:off x="4954604" y="1888012"/>
            <a:ext cx="6749716" cy="1767150"/>
          </a:xfrm>
          <a:prstGeom prst="rect">
            <a:avLst/>
          </a:prstGeom>
          <a:noFill/>
        </p:spPr>
        <p:txBody>
          <a:bodyPr wrap="square">
            <a:spAutoFit/>
          </a:bodyPr>
          <a:lstStyle/>
          <a:p>
            <a:pPr marL="0" marR="0" algn="just">
              <a:lnSpc>
                <a:spcPct val="107000"/>
              </a:lnSpc>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current systematic review and meta-analysis demonstrated a reduction in the</a:t>
            </a:r>
            <a:r>
              <a:rPr lang="it-IT" sz="1200" kern="100" dirty="0">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overall incidence of cancer (RR 0.62, 95% CI 0.46–0.84, p &lt; 0.002) and OAC (RR 0.59, 95%</a:t>
            </a:r>
            <a:r>
              <a:rPr lang="it-IT" sz="1200" kern="100" dirty="0">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CI 0.39–0.90, p = 0.01) as well as reduced overall cancer-associated mortality (RR 0.51, 95%</a:t>
            </a:r>
            <a:r>
              <a:rPr lang="it-IT" sz="1200" kern="100" dirty="0">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CI 0.42–0.62, p &lt; 0.00001), in patients who received bariatric surgery.</a:t>
            </a:r>
            <a:endParaRPr lang="it-IT"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In the subgroup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metaanalysis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t>
            </a:r>
            <a:r>
              <a:rPr lang="it-IT" sz="1200" kern="100" dirty="0">
                <a:latin typeface="Calibri" panose="020F0502020204030204" pitchFamily="34" charset="0"/>
                <a:ea typeface="Calibri" panose="020F0502020204030204" pitchFamily="34" charset="0"/>
                <a:cs typeface="Times New Roman" panose="02020603050405020304" pitchFamily="18" charset="0"/>
              </a:rPr>
              <a:t> </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seven OACs (breast, endometrial, ovarian, hepatocellular, pancreatic, gallbladder</a:t>
            </a:r>
            <a:r>
              <a:rPr lang="it-IT" sz="1200" b="1" kern="100" dirty="0">
                <a:latin typeface="Calibri" panose="020F0502020204030204" pitchFamily="34" charset="0"/>
                <a:ea typeface="Calibri" panose="020F0502020204030204" pitchFamily="34" charset="0"/>
                <a:cs typeface="Times New Roman" panose="02020603050405020304" pitchFamily="18" charset="0"/>
              </a:rPr>
              <a:t> </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and colorectal cancer) had significant reductions in incidence after bariatric surgery, but</a:t>
            </a:r>
            <a:r>
              <a:rPr lang="it-IT" sz="1200" b="1" kern="100" dirty="0">
                <a:latin typeface="Calibri" panose="020F0502020204030204" pitchFamily="34" charset="0"/>
                <a:ea typeface="Calibri" panose="020F0502020204030204" pitchFamily="34" charset="0"/>
                <a:cs typeface="Times New Roman" panose="02020603050405020304" pitchFamily="18" charset="0"/>
              </a:rPr>
              <a:t> </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this risk reduction was not demonstrated for renal, thyroid, prostate, </a:t>
            </a:r>
            <a:r>
              <a:rPr lang="en-US" sz="1200" b="1" kern="100" dirty="0" err="1">
                <a:effectLst/>
                <a:latin typeface="Calibri" panose="020F0502020204030204" pitchFamily="34" charset="0"/>
                <a:ea typeface="Calibri" panose="020F0502020204030204" pitchFamily="34" charset="0"/>
                <a:cs typeface="Times New Roman" panose="02020603050405020304" pitchFamily="18" charset="0"/>
              </a:rPr>
              <a:t>oesophageal</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 or gastric</a:t>
            </a:r>
            <a:r>
              <a:rPr lang="it-IT" sz="1200" b="1" kern="100" dirty="0">
                <a:latin typeface="Calibri" panose="020F0502020204030204" pitchFamily="34" charset="0"/>
                <a:ea typeface="Calibri" panose="020F0502020204030204" pitchFamily="34" charset="0"/>
                <a:cs typeface="Times New Roman" panose="02020603050405020304" pitchFamily="18" charset="0"/>
              </a:rPr>
              <a:t> </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cancers or for multiple myeloma.</a:t>
            </a:r>
            <a:endParaRPr lang="it-IT" sz="12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3772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6B76580-EA68-323C-867B-4BB45B664B9E}"/>
              </a:ext>
            </a:extLst>
          </p:cNvPr>
          <p:cNvSpPr txBox="1"/>
          <p:nvPr/>
        </p:nvSpPr>
        <p:spPr>
          <a:xfrm>
            <a:off x="0" y="70182"/>
            <a:ext cx="8123722" cy="369332"/>
          </a:xfrm>
          <a:prstGeom prst="rect">
            <a:avLst/>
          </a:prstGeom>
          <a:noFill/>
        </p:spPr>
        <p:txBody>
          <a:bodyPr wrap="square">
            <a:spAutoFit/>
          </a:bodyPr>
          <a:lstStyle/>
          <a:p>
            <a:r>
              <a:rPr lang="it-IT" sz="1800" b="1" dirty="0">
                <a:solidFill>
                  <a:schemeClr val="tx2"/>
                </a:solidFill>
              </a:rPr>
              <a:t>Chirurgia Bariatrica e Metabolica e cancro: si può parlare di prevenzione?</a:t>
            </a:r>
            <a:endParaRPr lang="it-IT" b="1" dirty="0">
              <a:solidFill>
                <a:schemeClr val="tx2"/>
              </a:solidFill>
            </a:endParaRPr>
          </a:p>
        </p:txBody>
      </p:sp>
      <p:pic>
        <p:nvPicPr>
          <p:cNvPr id="5" name="Immagine 4">
            <a:extLst>
              <a:ext uri="{FF2B5EF4-FFF2-40B4-BE49-F238E27FC236}">
                <a16:creationId xmlns:a16="http://schemas.microsoft.com/office/drawing/2014/main" id="{574A5C2E-ECC2-1AB1-DA01-9111A414693D}"/>
              </a:ext>
            </a:extLst>
          </p:cNvPr>
          <p:cNvPicPr>
            <a:picLocks noChangeAspect="1"/>
          </p:cNvPicPr>
          <p:nvPr/>
        </p:nvPicPr>
        <p:blipFill>
          <a:blip r:embed="rId2"/>
          <a:stretch>
            <a:fillRect/>
          </a:stretch>
        </p:blipFill>
        <p:spPr>
          <a:xfrm>
            <a:off x="0" y="369332"/>
            <a:ext cx="4730750" cy="2338379"/>
          </a:xfrm>
          <a:prstGeom prst="rect">
            <a:avLst/>
          </a:prstGeom>
        </p:spPr>
      </p:pic>
      <p:sp>
        <p:nvSpPr>
          <p:cNvPr id="6" name="CasellaDiTesto 5">
            <a:extLst>
              <a:ext uri="{FF2B5EF4-FFF2-40B4-BE49-F238E27FC236}">
                <a16:creationId xmlns:a16="http://schemas.microsoft.com/office/drawing/2014/main" id="{AB9E4837-E964-7E17-D8F3-6207570ADFD7}"/>
              </a:ext>
            </a:extLst>
          </p:cNvPr>
          <p:cNvSpPr txBox="1"/>
          <p:nvPr/>
        </p:nvSpPr>
        <p:spPr>
          <a:xfrm>
            <a:off x="2880778" y="765145"/>
            <a:ext cx="664142" cy="369332"/>
          </a:xfrm>
          <a:prstGeom prst="rect">
            <a:avLst/>
          </a:prstGeom>
          <a:noFill/>
          <a:ln>
            <a:solidFill>
              <a:srgbClr val="000090"/>
            </a:solidFill>
          </a:ln>
        </p:spPr>
        <p:txBody>
          <a:bodyPr wrap="square" rtlCol="0">
            <a:spAutoFit/>
          </a:bodyPr>
          <a:lstStyle/>
          <a:p>
            <a:r>
              <a:rPr lang="it-IT" b="1" dirty="0">
                <a:solidFill>
                  <a:srgbClr val="000090"/>
                </a:solidFill>
              </a:rPr>
              <a:t>2022</a:t>
            </a:r>
          </a:p>
        </p:txBody>
      </p:sp>
      <p:pic>
        <p:nvPicPr>
          <p:cNvPr id="7" name="Immagine 6">
            <a:extLst>
              <a:ext uri="{FF2B5EF4-FFF2-40B4-BE49-F238E27FC236}">
                <a16:creationId xmlns:a16="http://schemas.microsoft.com/office/drawing/2014/main" id="{866AA7F5-8223-D032-C698-DE0CD21C71A1}"/>
              </a:ext>
            </a:extLst>
          </p:cNvPr>
          <p:cNvPicPr>
            <a:picLocks noChangeAspect="1"/>
          </p:cNvPicPr>
          <p:nvPr/>
        </p:nvPicPr>
        <p:blipFill>
          <a:blip r:embed="rId3"/>
          <a:stretch>
            <a:fillRect/>
          </a:stretch>
        </p:blipFill>
        <p:spPr>
          <a:xfrm>
            <a:off x="7252" y="2455002"/>
            <a:ext cx="4730750" cy="3219450"/>
          </a:xfrm>
          <a:prstGeom prst="rect">
            <a:avLst/>
          </a:prstGeom>
        </p:spPr>
      </p:pic>
      <p:sp>
        <p:nvSpPr>
          <p:cNvPr id="8" name="CasellaDiTesto 7">
            <a:extLst>
              <a:ext uri="{FF2B5EF4-FFF2-40B4-BE49-F238E27FC236}">
                <a16:creationId xmlns:a16="http://schemas.microsoft.com/office/drawing/2014/main" id="{7ECC3924-5AED-826C-F41A-B513B0F1D3CA}"/>
              </a:ext>
            </a:extLst>
          </p:cNvPr>
          <p:cNvSpPr txBox="1"/>
          <p:nvPr/>
        </p:nvSpPr>
        <p:spPr>
          <a:xfrm>
            <a:off x="0" y="6488668"/>
            <a:ext cx="11580763" cy="369332"/>
          </a:xfrm>
          <a:prstGeom prst="rect">
            <a:avLst/>
          </a:prstGeom>
          <a:noFill/>
        </p:spPr>
        <p:txBody>
          <a:bodyPr wrap="square">
            <a:spAutoFit/>
          </a:bodyPr>
          <a:lstStyle/>
          <a:p>
            <a:pPr algn="just"/>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Sjöholm K, Carlsson LMS, Svensson PA, Andersson-Assarsson JC, Kristensson F, Jacobson P, Peltonen M, Taube M. Association of Bariatric Surgery With Cancer Incidence in Patients With Obesity and Diabetes: Long-term Results From the Swedish Obese Subjects Study. </a:t>
            </a:r>
            <a:r>
              <a:rPr lang="it-IT" sz="9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Diabetes</a:t>
            </a:r>
            <a:r>
              <a:rPr lang="it-IT"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Care. 2022 </a:t>
            </a:r>
            <a:r>
              <a:rPr lang="it-IT" sz="9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Feb</a:t>
            </a:r>
            <a:r>
              <a:rPr lang="it-IT"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1;45(2):444-450. </a:t>
            </a:r>
            <a:endParaRPr lang="it-IT" sz="900" dirty="0">
              <a:solidFill>
                <a:schemeClr val="accent5"/>
              </a:solidFill>
            </a:endParaRPr>
          </a:p>
        </p:txBody>
      </p:sp>
      <p:pic>
        <p:nvPicPr>
          <p:cNvPr id="9" name="Immagine 8">
            <a:extLst>
              <a:ext uri="{FF2B5EF4-FFF2-40B4-BE49-F238E27FC236}">
                <a16:creationId xmlns:a16="http://schemas.microsoft.com/office/drawing/2014/main" id="{31D29C95-4940-EF26-073B-F870F35E80B1}"/>
              </a:ext>
            </a:extLst>
          </p:cNvPr>
          <p:cNvPicPr>
            <a:picLocks noChangeAspect="1"/>
          </p:cNvPicPr>
          <p:nvPr/>
        </p:nvPicPr>
        <p:blipFill>
          <a:blip r:embed="rId4"/>
          <a:stretch>
            <a:fillRect/>
          </a:stretch>
        </p:blipFill>
        <p:spPr>
          <a:xfrm>
            <a:off x="5048252" y="805734"/>
            <a:ext cx="4826000" cy="3486150"/>
          </a:xfrm>
          <a:prstGeom prst="rect">
            <a:avLst/>
          </a:prstGeom>
        </p:spPr>
      </p:pic>
      <p:sp>
        <p:nvSpPr>
          <p:cNvPr id="10" name="CasellaDiTesto 9">
            <a:extLst>
              <a:ext uri="{FF2B5EF4-FFF2-40B4-BE49-F238E27FC236}">
                <a16:creationId xmlns:a16="http://schemas.microsoft.com/office/drawing/2014/main" id="{873A07D0-8278-CFC7-5CB5-BB74DD65967B}"/>
              </a:ext>
            </a:extLst>
          </p:cNvPr>
          <p:cNvSpPr txBox="1"/>
          <p:nvPr/>
        </p:nvSpPr>
        <p:spPr>
          <a:xfrm>
            <a:off x="0" y="5699839"/>
            <a:ext cx="4908884" cy="478849"/>
          </a:xfrm>
          <a:prstGeom prst="rect">
            <a:avLst/>
          </a:prstGeom>
          <a:noFill/>
        </p:spPr>
        <p:txBody>
          <a:bodyPr wrap="square">
            <a:spAutoFit/>
          </a:bodyPr>
          <a:lstStyle/>
          <a:p>
            <a:pPr marL="0" marR="0" algn="just">
              <a:lnSpc>
                <a:spcPct val="107000"/>
              </a:lnSpc>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Kaplan-Meier estimates of cumulative incidence of first-time cancer events in control</a:t>
            </a:r>
            <a:r>
              <a:rPr lang="it-IT" sz="1200" kern="100" dirty="0">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and surgery participants with obesity and diabetes</a:t>
            </a:r>
            <a:endParaRPr lang="it-IT" sz="1200" dirty="0"/>
          </a:p>
        </p:txBody>
      </p:sp>
      <p:sp>
        <p:nvSpPr>
          <p:cNvPr id="11" name="CasellaDiTesto 10">
            <a:extLst>
              <a:ext uri="{FF2B5EF4-FFF2-40B4-BE49-F238E27FC236}">
                <a16:creationId xmlns:a16="http://schemas.microsoft.com/office/drawing/2014/main" id="{C41B2480-3E22-2F25-B0E8-CE221CD71990}"/>
              </a:ext>
            </a:extLst>
          </p:cNvPr>
          <p:cNvSpPr txBox="1"/>
          <p:nvPr/>
        </p:nvSpPr>
        <p:spPr>
          <a:xfrm>
            <a:off x="4649002" y="326885"/>
            <a:ext cx="7542998" cy="478849"/>
          </a:xfrm>
          <a:prstGeom prst="rect">
            <a:avLst/>
          </a:prstGeom>
          <a:noFill/>
        </p:spPr>
        <p:txBody>
          <a:bodyPr wrap="square">
            <a:spAutoFit/>
          </a:bodyPr>
          <a:lstStyle/>
          <a:p>
            <a:pPr marL="0" marR="0" algn="just">
              <a:lnSpc>
                <a:spcPct val="107000"/>
              </a:lnSpc>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Kaplan-Meier estimates of cumulative incidence of first-time cancer events stratified</a:t>
            </a:r>
            <a:r>
              <a:rPr lang="it-IT" sz="1200" kern="100" dirty="0">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by 10-year remission status in surgery and control participants combined.</a:t>
            </a:r>
            <a:endParaRPr lang="it-IT"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CasellaDiTesto 11">
            <a:extLst>
              <a:ext uri="{FF2B5EF4-FFF2-40B4-BE49-F238E27FC236}">
                <a16:creationId xmlns:a16="http://schemas.microsoft.com/office/drawing/2014/main" id="{31852604-DA1E-6781-2D29-3411B3822481}"/>
              </a:ext>
            </a:extLst>
          </p:cNvPr>
          <p:cNvSpPr txBox="1"/>
          <p:nvPr/>
        </p:nvSpPr>
        <p:spPr>
          <a:xfrm>
            <a:off x="4730750" y="4370325"/>
            <a:ext cx="7257449" cy="1672124"/>
          </a:xfrm>
          <a:prstGeom prst="rect">
            <a:avLst/>
          </a:prstGeom>
          <a:noFill/>
        </p:spPr>
        <p:txBody>
          <a:bodyPr wrap="square">
            <a:spAutoFit/>
          </a:bodyPr>
          <a:lstStyle/>
          <a:p>
            <a:pPr marL="0" marR="0" algn="just">
              <a:lnSpc>
                <a:spcPct val="107000"/>
              </a:lnSpc>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During follow-up, </a:t>
            </a:r>
            <a:r>
              <a:rPr lang="en-US" sz="1200" b="1"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the incidence rate for first-time cancer was 9.1 per 1,000 person- years in patients with obesity and diabetes treated with MBS and 14.1 per 1,000 person-years in patients treated with usual obesity care </a:t>
            </a:r>
            <a:endParaRPr lang="en-US" sz="1200" b="1" kern="100" dirty="0">
              <a:solidFill>
                <a:schemeClr val="accent2"/>
              </a:solidFill>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Moreover, </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surgery was associated with reduced cancer incidence in women , although the sex-treatment interaction was nonsignificant</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just">
              <a:lnSpc>
                <a:spcPct val="107000"/>
              </a:lnSpc>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In addition, diabetes remission at the 10-year follow- up was associated with reduced cancer incidence (0.40 [0.22–0.74],P 5 0.003).</a:t>
            </a:r>
            <a:endParaRPr lang="it-IT"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2944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520C339-DC44-9C64-E39B-2C8C7E8C7917}"/>
              </a:ext>
            </a:extLst>
          </p:cNvPr>
          <p:cNvSpPr txBox="1"/>
          <p:nvPr/>
        </p:nvSpPr>
        <p:spPr>
          <a:xfrm>
            <a:off x="0" y="87828"/>
            <a:ext cx="8123722" cy="369332"/>
          </a:xfrm>
          <a:prstGeom prst="rect">
            <a:avLst/>
          </a:prstGeom>
          <a:noFill/>
        </p:spPr>
        <p:txBody>
          <a:bodyPr wrap="square">
            <a:spAutoFit/>
          </a:bodyPr>
          <a:lstStyle/>
          <a:p>
            <a:r>
              <a:rPr lang="it-IT" sz="1800" b="1" dirty="0">
                <a:solidFill>
                  <a:schemeClr val="tx2"/>
                </a:solidFill>
              </a:rPr>
              <a:t>Chirurgia Bariatrica e Metabolica e cancro: si può parlare di prevenzione?</a:t>
            </a:r>
            <a:endParaRPr lang="it-IT" b="1" dirty="0">
              <a:solidFill>
                <a:schemeClr val="tx2"/>
              </a:solidFill>
            </a:endParaRPr>
          </a:p>
        </p:txBody>
      </p:sp>
      <p:pic>
        <p:nvPicPr>
          <p:cNvPr id="13" name="Immagine 12">
            <a:extLst>
              <a:ext uri="{FF2B5EF4-FFF2-40B4-BE49-F238E27FC236}">
                <a16:creationId xmlns:a16="http://schemas.microsoft.com/office/drawing/2014/main" id="{DC085B7A-C19C-8445-8E9B-92025FA7527B}"/>
              </a:ext>
            </a:extLst>
          </p:cNvPr>
          <p:cNvPicPr>
            <a:picLocks noChangeAspect="1"/>
          </p:cNvPicPr>
          <p:nvPr/>
        </p:nvPicPr>
        <p:blipFill>
          <a:blip r:embed="rId2"/>
          <a:srcRect t="23058"/>
          <a:stretch>
            <a:fillRect/>
          </a:stretch>
        </p:blipFill>
        <p:spPr>
          <a:xfrm>
            <a:off x="12449" y="446502"/>
            <a:ext cx="4509018" cy="1205882"/>
          </a:xfrm>
          <a:prstGeom prst="rect">
            <a:avLst/>
          </a:prstGeom>
        </p:spPr>
      </p:pic>
      <p:sp>
        <p:nvSpPr>
          <p:cNvPr id="14" name="CasellaDiTesto 13">
            <a:extLst>
              <a:ext uri="{FF2B5EF4-FFF2-40B4-BE49-F238E27FC236}">
                <a16:creationId xmlns:a16="http://schemas.microsoft.com/office/drawing/2014/main" id="{4B3B778F-D13E-7445-9CCE-1E1BE9879096}"/>
              </a:ext>
            </a:extLst>
          </p:cNvPr>
          <p:cNvSpPr txBox="1"/>
          <p:nvPr/>
        </p:nvSpPr>
        <p:spPr>
          <a:xfrm>
            <a:off x="2608734" y="542479"/>
            <a:ext cx="664142" cy="369332"/>
          </a:xfrm>
          <a:prstGeom prst="rect">
            <a:avLst/>
          </a:prstGeom>
          <a:noFill/>
          <a:ln>
            <a:solidFill>
              <a:srgbClr val="000090"/>
            </a:solidFill>
          </a:ln>
        </p:spPr>
        <p:txBody>
          <a:bodyPr wrap="square" rtlCol="0">
            <a:spAutoFit/>
          </a:bodyPr>
          <a:lstStyle/>
          <a:p>
            <a:r>
              <a:rPr lang="it-IT" b="1" dirty="0">
                <a:solidFill>
                  <a:srgbClr val="000090"/>
                </a:solidFill>
              </a:rPr>
              <a:t>2020</a:t>
            </a:r>
          </a:p>
        </p:txBody>
      </p:sp>
      <p:sp>
        <p:nvSpPr>
          <p:cNvPr id="15" name="CasellaDiTesto 14">
            <a:extLst>
              <a:ext uri="{FF2B5EF4-FFF2-40B4-BE49-F238E27FC236}">
                <a16:creationId xmlns:a16="http://schemas.microsoft.com/office/drawing/2014/main" id="{B031AB70-7569-5ADC-5E30-AA4358BCD4CD}"/>
              </a:ext>
            </a:extLst>
          </p:cNvPr>
          <p:cNvSpPr txBox="1"/>
          <p:nvPr/>
        </p:nvSpPr>
        <p:spPr>
          <a:xfrm>
            <a:off x="15273" y="6627168"/>
            <a:ext cx="10154651" cy="230832"/>
          </a:xfrm>
          <a:prstGeom prst="rect">
            <a:avLst/>
          </a:prstGeom>
          <a:noFill/>
        </p:spPr>
        <p:txBody>
          <a:bodyPr wrap="square">
            <a:spAutoFit/>
          </a:bodyPr>
          <a:lstStyle/>
          <a:p>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Tsui ST, Yang J, Zhang X, Docimo S Jr, </a:t>
            </a:r>
            <a:r>
              <a:rPr lang="en-US" sz="9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Spaniolas</a:t>
            </a:r>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K, Talamini MA, Sasson AR, Pryor AD. Development of cancer after bariatric surgery. Surg </a:t>
            </a:r>
            <a:r>
              <a:rPr lang="en-US" sz="9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Obes</a:t>
            </a:r>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a:t>
            </a:r>
            <a:r>
              <a:rPr lang="en-US" sz="9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Relat</a:t>
            </a:r>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Dis. 2020 Oct;16(10):1586-1595. </a:t>
            </a:r>
            <a:endParaRPr lang="it-IT" sz="900" dirty="0">
              <a:solidFill>
                <a:schemeClr val="accent5"/>
              </a:solidFill>
            </a:endParaRPr>
          </a:p>
        </p:txBody>
      </p:sp>
      <p:pic>
        <p:nvPicPr>
          <p:cNvPr id="16" name="Immagine 15">
            <a:extLst>
              <a:ext uri="{FF2B5EF4-FFF2-40B4-BE49-F238E27FC236}">
                <a16:creationId xmlns:a16="http://schemas.microsoft.com/office/drawing/2014/main" id="{3B9A4AE8-FBCF-FE20-D878-CFDE995D6CAB}"/>
              </a:ext>
            </a:extLst>
          </p:cNvPr>
          <p:cNvPicPr>
            <a:picLocks noChangeAspect="1"/>
          </p:cNvPicPr>
          <p:nvPr/>
        </p:nvPicPr>
        <p:blipFill>
          <a:blip r:embed="rId3"/>
          <a:stretch>
            <a:fillRect/>
          </a:stretch>
        </p:blipFill>
        <p:spPr>
          <a:xfrm>
            <a:off x="12449" y="1652384"/>
            <a:ext cx="5214931" cy="4695825"/>
          </a:xfrm>
          <a:prstGeom prst="rect">
            <a:avLst/>
          </a:prstGeom>
        </p:spPr>
      </p:pic>
      <p:pic>
        <p:nvPicPr>
          <p:cNvPr id="17" name="Immagine 16">
            <a:extLst>
              <a:ext uri="{FF2B5EF4-FFF2-40B4-BE49-F238E27FC236}">
                <a16:creationId xmlns:a16="http://schemas.microsoft.com/office/drawing/2014/main" id="{CC9FEA35-C973-AAEF-3A9D-07B39CE974A1}"/>
              </a:ext>
            </a:extLst>
          </p:cNvPr>
          <p:cNvPicPr>
            <a:picLocks noChangeAspect="1"/>
          </p:cNvPicPr>
          <p:nvPr/>
        </p:nvPicPr>
        <p:blipFill>
          <a:blip r:embed="rId4"/>
          <a:stretch>
            <a:fillRect/>
          </a:stretch>
        </p:blipFill>
        <p:spPr>
          <a:xfrm>
            <a:off x="5473090" y="1652384"/>
            <a:ext cx="5214930" cy="4428321"/>
          </a:xfrm>
          <a:prstGeom prst="rect">
            <a:avLst/>
          </a:prstGeom>
        </p:spPr>
      </p:pic>
    </p:spTree>
    <p:extLst>
      <p:ext uri="{BB962C8B-B14F-4D97-AF65-F5344CB8AC3E}">
        <p14:creationId xmlns:p14="http://schemas.microsoft.com/office/powerpoint/2010/main" val="1379320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8B4DF11-FED6-07AA-D0A5-484D4581160A}"/>
              </a:ext>
            </a:extLst>
          </p:cNvPr>
          <p:cNvSpPr txBox="1"/>
          <p:nvPr/>
        </p:nvSpPr>
        <p:spPr>
          <a:xfrm>
            <a:off x="0" y="70182"/>
            <a:ext cx="8123722" cy="369332"/>
          </a:xfrm>
          <a:prstGeom prst="rect">
            <a:avLst/>
          </a:prstGeom>
          <a:noFill/>
        </p:spPr>
        <p:txBody>
          <a:bodyPr wrap="square">
            <a:spAutoFit/>
          </a:bodyPr>
          <a:lstStyle/>
          <a:p>
            <a:r>
              <a:rPr lang="it-IT" sz="1800" b="1" dirty="0">
                <a:solidFill>
                  <a:schemeClr val="tx2"/>
                </a:solidFill>
              </a:rPr>
              <a:t>Chirurgia Bariatrica e Metabolica e cancro: si può parlare di prevenzione?</a:t>
            </a:r>
            <a:endParaRPr lang="it-IT" b="1" dirty="0">
              <a:solidFill>
                <a:schemeClr val="tx2"/>
              </a:solidFill>
            </a:endParaRPr>
          </a:p>
        </p:txBody>
      </p:sp>
      <p:pic>
        <p:nvPicPr>
          <p:cNvPr id="5" name="Immagine 4">
            <a:extLst>
              <a:ext uri="{FF2B5EF4-FFF2-40B4-BE49-F238E27FC236}">
                <a16:creationId xmlns:a16="http://schemas.microsoft.com/office/drawing/2014/main" id="{C55B5B79-521A-61F4-5374-C271EC46B143}"/>
              </a:ext>
            </a:extLst>
          </p:cNvPr>
          <p:cNvPicPr>
            <a:picLocks noChangeAspect="1"/>
          </p:cNvPicPr>
          <p:nvPr/>
        </p:nvPicPr>
        <p:blipFill>
          <a:blip r:embed="rId2"/>
          <a:srcRect t="23058"/>
          <a:stretch>
            <a:fillRect/>
          </a:stretch>
        </p:blipFill>
        <p:spPr>
          <a:xfrm>
            <a:off x="12449" y="446502"/>
            <a:ext cx="4509018" cy="1205882"/>
          </a:xfrm>
          <a:prstGeom prst="rect">
            <a:avLst/>
          </a:prstGeom>
        </p:spPr>
      </p:pic>
      <p:sp>
        <p:nvSpPr>
          <p:cNvPr id="6" name="CasellaDiTesto 5">
            <a:extLst>
              <a:ext uri="{FF2B5EF4-FFF2-40B4-BE49-F238E27FC236}">
                <a16:creationId xmlns:a16="http://schemas.microsoft.com/office/drawing/2014/main" id="{DABE933D-DA39-4B76-706B-A82E8B181095}"/>
              </a:ext>
            </a:extLst>
          </p:cNvPr>
          <p:cNvSpPr txBox="1"/>
          <p:nvPr/>
        </p:nvSpPr>
        <p:spPr>
          <a:xfrm>
            <a:off x="2608734" y="542479"/>
            <a:ext cx="664142" cy="369332"/>
          </a:xfrm>
          <a:prstGeom prst="rect">
            <a:avLst/>
          </a:prstGeom>
          <a:noFill/>
          <a:ln>
            <a:solidFill>
              <a:srgbClr val="000090"/>
            </a:solidFill>
          </a:ln>
        </p:spPr>
        <p:txBody>
          <a:bodyPr wrap="square" rtlCol="0">
            <a:spAutoFit/>
          </a:bodyPr>
          <a:lstStyle/>
          <a:p>
            <a:r>
              <a:rPr lang="it-IT" b="1" dirty="0">
                <a:solidFill>
                  <a:srgbClr val="000090"/>
                </a:solidFill>
              </a:rPr>
              <a:t>2020</a:t>
            </a:r>
          </a:p>
        </p:txBody>
      </p:sp>
      <p:sp>
        <p:nvSpPr>
          <p:cNvPr id="7" name="CasellaDiTesto 6">
            <a:extLst>
              <a:ext uri="{FF2B5EF4-FFF2-40B4-BE49-F238E27FC236}">
                <a16:creationId xmlns:a16="http://schemas.microsoft.com/office/drawing/2014/main" id="{10576C66-5231-09FA-71E4-909A9E7B94EF}"/>
              </a:ext>
            </a:extLst>
          </p:cNvPr>
          <p:cNvSpPr txBox="1"/>
          <p:nvPr/>
        </p:nvSpPr>
        <p:spPr>
          <a:xfrm>
            <a:off x="12449" y="6594822"/>
            <a:ext cx="10140136" cy="230832"/>
          </a:xfrm>
          <a:prstGeom prst="rect">
            <a:avLst/>
          </a:prstGeom>
          <a:noFill/>
        </p:spPr>
        <p:txBody>
          <a:bodyPr wrap="square">
            <a:spAutoFit/>
          </a:bodyPr>
          <a:lstStyle/>
          <a:p>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Tsui ST, Yang J, Zhang X, Docimo S Jr, </a:t>
            </a:r>
            <a:r>
              <a:rPr lang="en-US" sz="9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Spaniolas</a:t>
            </a:r>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K, Talamini MA, Sasson AR, Pryor AD. Development of cancer after bariatric surgery. Surg </a:t>
            </a:r>
            <a:r>
              <a:rPr lang="en-US" sz="9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Obes</a:t>
            </a:r>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a:t>
            </a:r>
            <a:r>
              <a:rPr lang="en-US" sz="9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Relat</a:t>
            </a:r>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Dis. 2020 Oct;16(10):1586-1595. </a:t>
            </a:r>
            <a:endParaRPr lang="it-IT" sz="900" dirty="0">
              <a:solidFill>
                <a:schemeClr val="accent5"/>
              </a:solidFill>
            </a:endParaRPr>
          </a:p>
        </p:txBody>
      </p:sp>
      <p:pic>
        <p:nvPicPr>
          <p:cNvPr id="8" name="Immagine 7">
            <a:extLst>
              <a:ext uri="{FF2B5EF4-FFF2-40B4-BE49-F238E27FC236}">
                <a16:creationId xmlns:a16="http://schemas.microsoft.com/office/drawing/2014/main" id="{FCAE0C91-4474-5233-2ED1-4F5C9BB87701}"/>
              </a:ext>
            </a:extLst>
          </p:cNvPr>
          <p:cNvPicPr>
            <a:picLocks noChangeAspect="1"/>
          </p:cNvPicPr>
          <p:nvPr/>
        </p:nvPicPr>
        <p:blipFill>
          <a:blip r:embed="rId3">
            <a:extLst>
              <a:ext uri="{28A0092B-C50C-407E-A947-70E740481C1C}">
                <a14:useLocalDpi xmlns:a14="http://schemas.microsoft.com/office/drawing/2010/main" val="0"/>
              </a:ext>
            </a:extLst>
          </a:blip>
          <a:srcRect t="-1061" b="67076"/>
          <a:stretch>
            <a:fillRect/>
          </a:stretch>
        </p:blipFill>
        <p:spPr bwMode="auto">
          <a:xfrm>
            <a:off x="12449" y="1621606"/>
            <a:ext cx="4750329" cy="2685665"/>
          </a:xfrm>
          <a:prstGeom prst="rect">
            <a:avLst/>
          </a:prstGeom>
          <a:noFill/>
          <a:ln>
            <a:noFill/>
          </a:ln>
        </p:spPr>
      </p:pic>
      <p:pic>
        <p:nvPicPr>
          <p:cNvPr id="9" name="Immagine 8">
            <a:extLst>
              <a:ext uri="{FF2B5EF4-FFF2-40B4-BE49-F238E27FC236}">
                <a16:creationId xmlns:a16="http://schemas.microsoft.com/office/drawing/2014/main" id="{788B666C-57C7-03B3-B47D-779741DF5BC5}"/>
              </a:ext>
            </a:extLst>
          </p:cNvPr>
          <p:cNvPicPr>
            <a:picLocks noChangeAspect="1"/>
          </p:cNvPicPr>
          <p:nvPr/>
        </p:nvPicPr>
        <p:blipFill>
          <a:blip r:embed="rId3">
            <a:extLst>
              <a:ext uri="{28A0092B-C50C-407E-A947-70E740481C1C}">
                <a14:useLocalDpi xmlns:a14="http://schemas.microsoft.com/office/drawing/2010/main" val="0"/>
              </a:ext>
            </a:extLst>
          </a:blip>
          <a:srcRect t="33365" b="32651"/>
          <a:stretch>
            <a:fillRect/>
          </a:stretch>
        </p:blipFill>
        <p:spPr bwMode="auto">
          <a:xfrm>
            <a:off x="4762778" y="369332"/>
            <a:ext cx="5453380" cy="3083145"/>
          </a:xfrm>
          <a:prstGeom prst="rect">
            <a:avLst/>
          </a:prstGeom>
          <a:noFill/>
          <a:ln>
            <a:noFill/>
          </a:ln>
        </p:spPr>
      </p:pic>
      <p:pic>
        <p:nvPicPr>
          <p:cNvPr id="10" name="Immagine 9">
            <a:extLst>
              <a:ext uri="{FF2B5EF4-FFF2-40B4-BE49-F238E27FC236}">
                <a16:creationId xmlns:a16="http://schemas.microsoft.com/office/drawing/2014/main" id="{05C918AF-072B-7A81-737E-ACC061B082D2}"/>
              </a:ext>
            </a:extLst>
          </p:cNvPr>
          <p:cNvPicPr>
            <a:picLocks noChangeAspect="1"/>
          </p:cNvPicPr>
          <p:nvPr/>
        </p:nvPicPr>
        <p:blipFill>
          <a:blip r:embed="rId3">
            <a:extLst>
              <a:ext uri="{28A0092B-C50C-407E-A947-70E740481C1C}">
                <a14:useLocalDpi xmlns:a14="http://schemas.microsoft.com/office/drawing/2010/main" val="0"/>
              </a:ext>
            </a:extLst>
          </a:blip>
          <a:srcRect t="65950"/>
          <a:stretch>
            <a:fillRect/>
          </a:stretch>
        </p:blipFill>
        <p:spPr bwMode="auto">
          <a:xfrm>
            <a:off x="5165691" y="3317615"/>
            <a:ext cx="5453380" cy="3089120"/>
          </a:xfrm>
          <a:prstGeom prst="rect">
            <a:avLst/>
          </a:prstGeom>
          <a:noFill/>
          <a:ln>
            <a:noFill/>
          </a:ln>
        </p:spPr>
      </p:pic>
      <p:sp>
        <p:nvSpPr>
          <p:cNvPr id="11" name="CasellaDiTesto 10">
            <a:extLst>
              <a:ext uri="{FF2B5EF4-FFF2-40B4-BE49-F238E27FC236}">
                <a16:creationId xmlns:a16="http://schemas.microsoft.com/office/drawing/2014/main" id="{BFAFBB30-783D-BBBD-154F-4B673155F742}"/>
              </a:ext>
            </a:extLst>
          </p:cNvPr>
          <p:cNvSpPr txBox="1"/>
          <p:nvPr/>
        </p:nvSpPr>
        <p:spPr>
          <a:xfrm>
            <a:off x="-1604" y="4495358"/>
            <a:ext cx="6097604" cy="1181862"/>
          </a:xfrm>
          <a:prstGeom prst="rect">
            <a:avLst/>
          </a:prstGeom>
          <a:noFill/>
        </p:spPr>
        <p:txBody>
          <a:bodyPr wrap="square">
            <a:spAutoFit/>
          </a:bodyPr>
          <a:lstStyle/>
          <a:p>
            <a:pPr marL="0" marR="0" algn="just">
              <a:lnSpc>
                <a:spcPct val="107000"/>
              </a:lnSpc>
              <a:spcAft>
                <a:spcPts val="800"/>
              </a:spcAft>
              <a:buNone/>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Highlights:</a:t>
            </a:r>
            <a:endParaRPr lang="it-IT"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Bariatric Surgery patients had a lower risk of cancer than non-surgery patients</a:t>
            </a:r>
            <a:endParaRPr lang="it-IT"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Roux-en-Y gastric bypass patients had the lowest risk of any type of cancer</a:t>
            </a:r>
            <a:endParaRPr lang="it-IT"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Expansion of bariatric indications for reducing the risk of cancer may be warranted</a:t>
            </a:r>
            <a:endParaRPr lang="it-IT"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1309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4F586A6-90BE-D320-F212-57EADEE287A0}"/>
              </a:ext>
            </a:extLst>
          </p:cNvPr>
          <p:cNvSpPr txBox="1"/>
          <p:nvPr/>
        </p:nvSpPr>
        <p:spPr>
          <a:xfrm>
            <a:off x="0" y="70182"/>
            <a:ext cx="8123722" cy="369332"/>
          </a:xfrm>
          <a:prstGeom prst="rect">
            <a:avLst/>
          </a:prstGeom>
          <a:noFill/>
        </p:spPr>
        <p:txBody>
          <a:bodyPr wrap="square">
            <a:spAutoFit/>
          </a:bodyPr>
          <a:lstStyle/>
          <a:p>
            <a:r>
              <a:rPr lang="it-IT" sz="1800" b="1" dirty="0">
                <a:solidFill>
                  <a:schemeClr val="tx2"/>
                </a:solidFill>
              </a:rPr>
              <a:t>Chirurgia Bariatrica e Metabolica e cancro: si può parlare di prevenzione?</a:t>
            </a:r>
            <a:endParaRPr lang="it-IT" b="1" dirty="0">
              <a:solidFill>
                <a:schemeClr val="tx2"/>
              </a:solidFill>
            </a:endParaRPr>
          </a:p>
        </p:txBody>
      </p:sp>
      <p:pic>
        <p:nvPicPr>
          <p:cNvPr id="5" name="Immagine 4">
            <a:extLst>
              <a:ext uri="{FF2B5EF4-FFF2-40B4-BE49-F238E27FC236}">
                <a16:creationId xmlns:a16="http://schemas.microsoft.com/office/drawing/2014/main" id="{B4B721E4-7446-9AE9-69B0-BF2E19351A0E}"/>
              </a:ext>
            </a:extLst>
          </p:cNvPr>
          <p:cNvPicPr>
            <a:picLocks noChangeAspect="1"/>
          </p:cNvPicPr>
          <p:nvPr/>
        </p:nvPicPr>
        <p:blipFill>
          <a:blip r:embed="rId2"/>
          <a:stretch>
            <a:fillRect/>
          </a:stretch>
        </p:blipFill>
        <p:spPr>
          <a:xfrm>
            <a:off x="0" y="498207"/>
            <a:ext cx="4020720" cy="1854733"/>
          </a:xfrm>
          <a:prstGeom prst="rect">
            <a:avLst/>
          </a:prstGeom>
        </p:spPr>
      </p:pic>
      <p:sp>
        <p:nvSpPr>
          <p:cNvPr id="6" name="CasellaDiTesto 5">
            <a:extLst>
              <a:ext uri="{FF2B5EF4-FFF2-40B4-BE49-F238E27FC236}">
                <a16:creationId xmlns:a16="http://schemas.microsoft.com/office/drawing/2014/main" id="{0C961347-6D7B-7491-4A33-CB78BF0F1D6D}"/>
              </a:ext>
            </a:extLst>
          </p:cNvPr>
          <p:cNvSpPr txBox="1"/>
          <p:nvPr/>
        </p:nvSpPr>
        <p:spPr>
          <a:xfrm>
            <a:off x="2319976" y="369332"/>
            <a:ext cx="664142" cy="369332"/>
          </a:xfrm>
          <a:prstGeom prst="rect">
            <a:avLst/>
          </a:prstGeom>
          <a:noFill/>
          <a:ln>
            <a:solidFill>
              <a:srgbClr val="000090"/>
            </a:solidFill>
          </a:ln>
        </p:spPr>
        <p:txBody>
          <a:bodyPr wrap="square" rtlCol="0">
            <a:spAutoFit/>
          </a:bodyPr>
          <a:lstStyle/>
          <a:p>
            <a:r>
              <a:rPr lang="it-IT" b="1" dirty="0">
                <a:solidFill>
                  <a:srgbClr val="000090"/>
                </a:solidFill>
              </a:rPr>
              <a:t>2020</a:t>
            </a:r>
          </a:p>
        </p:txBody>
      </p:sp>
      <p:sp>
        <p:nvSpPr>
          <p:cNvPr id="7" name="CasellaDiTesto 6">
            <a:extLst>
              <a:ext uri="{FF2B5EF4-FFF2-40B4-BE49-F238E27FC236}">
                <a16:creationId xmlns:a16="http://schemas.microsoft.com/office/drawing/2014/main" id="{E62483BB-8EE2-B4AC-57EC-4E5B8AE48419}"/>
              </a:ext>
            </a:extLst>
          </p:cNvPr>
          <p:cNvSpPr txBox="1"/>
          <p:nvPr/>
        </p:nvSpPr>
        <p:spPr>
          <a:xfrm>
            <a:off x="0" y="6566910"/>
            <a:ext cx="10433785" cy="230832"/>
          </a:xfrm>
          <a:prstGeom prst="rect">
            <a:avLst/>
          </a:prstGeom>
          <a:noFill/>
        </p:spPr>
        <p:txBody>
          <a:bodyPr wrap="square">
            <a:spAutoFit/>
          </a:bodyPr>
          <a:lstStyle/>
          <a:p>
            <a:r>
              <a:rPr lang="en-US" sz="9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Castagneto-Gissey</a:t>
            </a:r>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L, Casella-</a:t>
            </a:r>
            <a:r>
              <a:rPr lang="en-US" sz="9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Mariolo</a:t>
            </a:r>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J, Casella G, Mingrone G. Obesity Surgery and Cancer: What Are the Unanswered Questions? Front Endocrinol (Lausanne). 2020 Apr 15;11:213. </a:t>
            </a:r>
            <a:endParaRPr lang="it-IT" sz="900" dirty="0">
              <a:solidFill>
                <a:schemeClr val="accent5"/>
              </a:solidFill>
            </a:endParaRPr>
          </a:p>
        </p:txBody>
      </p:sp>
      <p:pic>
        <p:nvPicPr>
          <p:cNvPr id="8" name="Immagine 7">
            <a:extLst>
              <a:ext uri="{FF2B5EF4-FFF2-40B4-BE49-F238E27FC236}">
                <a16:creationId xmlns:a16="http://schemas.microsoft.com/office/drawing/2014/main" id="{54521F31-0CFD-E726-8681-79224C312EF2}"/>
              </a:ext>
            </a:extLst>
          </p:cNvPr>
          <p:cNvPicPr>
            <a:picLocks noChangeAspect="1"/>
          </p:cNvPicPr>
          <p:nvPr/>
        </p:nvPicPr>
        <p:blipFill>
          <a:blip r:embed="rId3">
            <a:extLst>
              <a:ext uri="{28A0092B-C50C-407E-A947-70E740481C1C}">
                <a14:useLocalDpi xmlns:a14="http://schemas.microsoft.com/office/drawing/2010/main" val="0"/>
              </a:ext>
            </a:extLst>
          </a:blip>
          <a:srcRect t="52589"/>
          <a:stretch>
            <a:fillRect/>
          </a:stretch>
        </p:blipFill>
        <p:spPr bwMode="auto">
          <a:xfrm>
            <a:off x="6096000" y="2352940"/>
            <a:ext cx="4928134" cy="3248740"/>
          </a:xfrm>
          <a:prstGeom prst="rect">
            <a:avLst/>
          </a:prstGeom>
          <a:noFill/>
          <a:ln>
            <a:noFill/>
          </a:ln>
        </p:spPr>
      </p:pic>
      <p:pic>
        <p:nvPicPr>
          <p:cNvPr id="9" name="Immagine 8">
            <a:extLst>
              <a:ext uri="{FF2B5EF4-FFF2-40B4-BE49-F238E27FC236}">
                <a16:creationId xmlns:a16="http://schemas.microsoft.com/office/drawing/2014/main" id="{BC322E2C-57BF-24E6-34AF-C58F84D57FCE}"/>
              </a:ext>
            </a:extLst>
          </p:cNvPr>
          <p:cNvPicPr>
            <a:picLocks noChangeAspect="1"/>
          </p:cNvPicPr>
          <p:nvPr/>
        </p:nvPicPr>
        <p:blipFill>
          <a:blip r:embed="rId3">
            <a:extLst>
              <a:ext uri="{28A0092B-C50C-407E-A947-70E740481C1C}">
                <a14:useLocalDpi xmlns:a14="http://schemas.microsoft.com/office/drawing/2010/main" val="0"/>
              </a:ext>
            </a:extLst>
          </a:blip>
          <a:srcRect b="50255"/>
          <a:stretch>
            <a:fillRect/>
          </a:stretch>
        </p:blipFill>
        <p:spPr bwMode="auto">
          <a:xfrm>
            <a:off x="1087655" y="2637721"/>
            <a:ext cx="4564406" cy="3157100"/>
          </a:xfrm>
          <a:prstGeom prst="rect">
            <a:avLst/>
          </a:prstGeom>
          <a:noFill/>
          <a:ln>
            <a:noFill/>
          </a:ln>
        </p:spPr>
      </p:pic>
      <p:sp>
        <p:nvSpPr>
          <p:cNvPr id="10" name="CasellaDiTesto 9">
            <a:extLst>
              <a:ext uri="{FF2B5EF4-FFF2-40B4-BE49-F238E27FC236}">
                <a16:creationId xmlns:a16="http://schemas.microsoft.com/office/drawing/2014/main" id="{70990D0B-9B8D-2D87-14D9-DCD85FEC32B7}"/>
              </a:ext>
            </a:extLst>
          </p:cNvPr>
          <p:cNvSpPr txBox="1"/>
          <p:nvPr/>
        </p:nvSpPr>
        <p:spPr>
          <a:xfrm>
            <a:off x="3369858" y="5818579"/>
            <a:ext cx="5508291" cy="461665"/>
          </a:xfrm>
          <a:prstGeom prst="rect">
            <a:avLst/>
          </a:prstGeom>
          <a:noFill/>
        </p:spPr>
        <p:txBody>
          <a:bodyPr wrap="square">
            <a:spAutoFit/>
          </a:bodyPr>
          <a:lstStyle/>
          <a:p>
            <a:r>
              <a:rPr lang="en-US" sz="1200" b="1"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Cancer risk worldwide attributable to overweight and obesity, according to gender. </a:t>
            </a:r>
          </a:p>
          <a:p>
            <a:pPr algn="ctr"/>
            <a:r>
              <a:rPr lang="en-US" sz="1200" b="1"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(A) Females; (B) Males. </a:t>
            </a:r>
            <a:endParaRPr lang="it-IT" sz="1200" dirty="0">
              <a:solidFill>
                <a:schemeClr val="accent5"/>
              </a:solidFill>
            </a:endParaRPr>
          </a:p>
        </p:txBody>
      </p:sp>
    </p:spTree>
    <p:extLst>
      <p:ext uri="{BB962C8B-B14F-4D97-AF65-F5344CB8AC3E}">
        <p14:creationId xmlns:p14="http://schemas.microsoft.com/office/powerpoint/2010/main" val="3527604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933CBAA-7B9E-D1FF-3D10-06EA1949134D}"/>
              </a:ext>
            </a:extLst>
          </p:cNvPr>
          <p:cNvSpPr txBox="1"/>
          <p:nvPr/>
        </p:nvSpPr>
        <p:spPr>
          <a:xfrm>
            <a:off x="0" y="70182"/>
            <a:ext cx="8123722" cy="369332"/>
          </a:xfrm>
          <a:prstGeom prst="rect">
            <a:avLst/>
          </a:prstGeom>
          <a:noFill/>
        </p:spPr>
        <p:txBody>
          <a:bodyPr wrap="square">
            <a:spAutoFit/>
          </a:bodyPr>
          <a:lstStyle/>
          <a:p>
            <a:r>
              <a:rPr lang="it-IT" sz="1800" b="1" dirty="0">
                <a:solidFill>
                  <a:schemeClr val="tx2"/>
                </a:solidFill>
              </a:rPr>
              <a:t>Chirurgia Bariatrica e Metabolica e cancro: si può parlare di prevenzione?</a:t>
            </a:r>
            <a:endParaRPr lang="it-IT" b="1" dirty="0">
              <a:solidFill>
                <a:schemeClr val="tx2"/>
              </a:solidFill>
            </a:endParaRPr>
          </a:p>
        </p:txBody>
      </p:sp>
      <p:pic>
        <p:nvPicPr>
          <p:cNvPr id="5" name="Immagine 4">
            <a:extLst>
              <a:ext uri="{FF2B5EF4-FFF2-40B4-BE49-F238E27FC236}">
                <a16:creationId xmlns:a16="http://schemas.microsoft.com/office/drawing/2014/main" id="{B1D4BF02-D35C-9866-1E9F-50F52E863462}"/>
              </a:ext>
            </a:extLst>
          </p:cNvPr>
          <p:cNvPicPr>
            <a:picLocks noChangeAspect="1"/>
          </p:cNvPicPr>
          <p:nvPr/>
        </p:nvPicPr>
        <p:blipFill>
          <a:blip r:embed="rId2"/>
          <a:stretch>
            <a:fillRect/>
          </a:stretch>
        </p:blipFill>
        <p:spPr>
          <a:xfrm>
            <a:off x="0" y="338554"/>
            <a:ext cx="3542097" cy="1633947"/>
          </a:xfrm>
          <a:prstGeom prst="rect">
            <a:avLst/>
          </a:prstGeom>
        </p:spPr>
      </p:pic>
      <p:sp>
        <p:nvSpPr>
          <p:cNvPr id="6" name="CasellaDiTesto 5">
            <a:extLst>
              <a:ext uri="{FF2B5EF4-FFF2-40B4-BE49-F238E27FC236}">
                <a16:creationId xmlns:a16="http://schemas.microsoft.com/office/drawing/2014/main" id="{6CE4A4D6-9F76-F7AB-272F-6CFDEEE29922}"/>
              </a:ext>
            </a:extLst>
          </p:cNvPr>
          <p:cNvSpPr txBox="1"/>
          <p:nvPr/>
        </p:nvSpPr>
        <p:spPr>
          <a:xfrm>
            <a:off x="3464120" y="573605"/>
            <a:ext cx="664142" cy="369332"/>
          </a:xfrm>
          <a:prstGeom prst="rect">
            <a:avLst/>
          </a:prstGeom>
          <a:noFill/>
          <a:ln>
            <a:solidFill>
              <a:srgbClr val="000090"/>
            </a:solidFill>
          </a:ln>
        </p:spPr>
        <p:txBody>
          <a:bodyPr wrap="square" rtlCol="0">
            <a:spAutoFit/>
          </a:bodyPr>
          <a:lstStyle/>
          <a:p>
            <a:r>
              <a:rPr lang="it-IT" b="1" dirty="0">
                <a:solidFill>
                  <a:srgbClr val="000090"/>
                </a:solidFill>
              </a:rPr>
              <a:t>2020</a:t>
            </a:r>
          </a:p>
        </p:txBody>
      </p:sp>
      <p:sp>
        <p:nvSpPr>
          <p:cNvPr id="7" name="CasellaDiTesto 6">
            <a:extLst>
              <a:ext uri="{FF2B5EF4-FFF2-40B4-BE49-F238E27FC236}">
                <a16:creationId xmlns:a16="http://schemas.microsoft.com/office/drawing/2014/main" id="{32F133F0-B096-6938-782C-10C6E1C65769}"/>
              </a:ext>
            </a:extLst>
          </p:cNvPr>
          <p:cNvSpPr txBox="1"/>
          <p:nvPr/>
        </p:nvSpPr>
        <p:spPr>
          <a:xfrm>
            <a:off x="0" y="6557918"/>
            <a:ext cx="9346130" cy="230832"/>
          </a:xfrm>
          <a:prstGeom prst="rect">
            <a:avLst/>
          </a:prstGeom>
          <a:noFill/>
        </p:spPr>
        <p:txBody>
          <a:bodyPr wrap="square">
            <a:spAutoFit/>
          </a:bodyPr>
          <a:lstStyle/>
          <a:p>
            <a:r>
              <a:rPr lang="en-US" sz="9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Castagneto-Gissey</a:t>
            </a:r>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L, Casella-</a:t>
            </a:r>
            <a:r>
              <a:rPr lang="en-US" sz="9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Mariolo</a:t>
            </a:r>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J, Casella G, Mingrone G. Obesity Surgery and Cancer: What Are the Unanswered Questions? Front Endocrinol (Lausanne). 2020 Apr 15;11:213. </a:t>
            </a:r>
            <a:endParaRPr lang="it-IT" sz="900" dirty="0">
              <a:solidFill>
                <a:schemeClr val="accent5"/>
              </a:solidFill>
            </a:endParaRPr>
          </a:p>
        </p:txBody>
      </p:sp>
      <p:pic>
        <p:nvPicPr>
          <p:cNvPr id="8" name="Immagine 7">
            <a:extLst>
              <a:ext uri="{FF2B5EF4-FFF2-40B4-BE49-F238E27FC236}">
                <a16:creationId xmlns:a16="http://schemas.microsoft.com/office/drawing/2014/main" id="{60F7D42F-C41E-3A92-921C-CFF2C39B42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31596" y="573605"/>
            <a:ext cx="4532270" cy="5074468"/>
          </a:xfrm>
          <a:prstGeom prst="rect">
            <a:avLst/>
          </a:prstGeom>
          <a:noFill/>
          <a:ln>
            <a:noFill/>
          </a:ln>
        </p:spPr>
      </p:pic>
      <p:sp>
        <p:nvSpPr>
          <p:cNvPr id="9" name="CasellaDiTesto 8">
            <a:extLst>
              <a:ext uri="{FF2B5EF4-FFF2-40B4-BE49-F238E27FC236}">
                <a16:creationId xmlns:a16="http://schemas.microsoft.com/office/drawing/2014/main" id="{75A9FC83-E9C1-F8B2-565C-BB03367BDEB7}"/>
              </a:ext>
            </a:extLst>
          </p:cNvPr>
          <p:cNvSpPr txBox="1"/>
          <p:nvPr/>
        </p:nvSpPr>
        <p:spPr>
          <a:xfrm>
            <a:off x="0" y="1885873"/>
            <a:ext cx="5861785" cy="4248727"/>
          </a:xfrm>
          <a:prstGeom prst="rect">
            <a:avLst/>
          </a:prstGeom>
          <a:noFill/>
        </p:spPr>
        <p:txBody>
          <a:bodyPr wrap="square">
            <a:spAutoFit/>
          </a:bodyPr>
          <a:lstStyle/>
          <a:p>
            <a:pPr marL="342900" marR="0" lvl="0" indent="-342900" algn="just">
              <a:lnSpc>
                <a:spcPct val="107000"/>
              </a:lnSpc>
              <a:spcAft>
                <a:spcPts val="800"/>
              </a:spcAft>
              <a:buFont typeface="Symbol" panose="05050102010706020507" pitchFamily="18" charset="2"/>
              <a:buChar char=""/>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Which Types of Cancers Benefit More From BMS?</a:t>
            </a:r>
            <a:endParaRPr lang="it-IT"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MBS appears to have protective effects on cancer development This anticarcinogenic action is multifactorial and includes weight-dependent and independent mechanisms. There is a lack of correlation between the entity of weight loss after BMS and the decrease in cancer incidence. </a:t>
            </a:r>
            <a:r>
              <a:rPr lang="en-US" sz="1200" kern="100" dirty="0">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This is to confirm how BMS exercises its effects not solely through weight loss, but is rather likely to be mediated by various mechanisms</a:t>
            </a:r>
            <a:endParaRPr lang="it-IT"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Aft>
                <a:spcPts val="800"/>
              </a:spcAft>
              <a:buFont typeface="Symbol" panose="05050102010706020507" pitchFamily="18" charset="2"/>
              <a:buChar char=""/>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Does Only Cancer Risk Improve or Is Also Prognosis Affected After BMS?</a:t>
            </a:r>
            <a:r>
              <a:rPr lang="it-IT" sz="1200" b="1" kern="100" dirty="0">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MBS not only affects cancer incidence but has also been</a:t>
            </a:r>
            <a:r>
              <a:rPr lang="it-IT" sz="1200" kern="100" dirty="0">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shown to profoundly influence cancer prognosis. This may</a:t>
            </a:r>
            <a:r>
              <a:rPr lang="it-IT" sz="1200" kern="100" dirty="0">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occur through several pathways that are in part correlated</a:t>
            </a:r>
            <a:r>
              <a:rPr lang="it-IT" sz="1200" kern="100" dirty="0">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to weight loss but also involve multiple mechanisms that go</a:t>
            </a:r>
            <a:r>
              <a:rPr lang="it-IT" sz="1200" kern="100" dirty="0">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beyond mere weight reduction and that seem to be associated to</a:t>
            </a:r>
            <a:r>
              <a:rPr lang="it-IT" sz="1200" kern="100" dirty="0">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metabolic modifications occurring after surgery. In fact, evidence</a:t>
            </a:r>
            <a:r>
              <a:rPr lang="it-IT" sz="1200" kern="100" dirty="0">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suggests that cancer prognosis is affected by insulin and IGF-</a:t>
            </a:r>
            <a:r>
              <a:rPr lang="it-IT" sz="1200" kern="100" dirty="0">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1 circulating levels, independently of cancer risk. Specifically,</a:t>
            </a:r>
            <a:r>
              <a:rPr lang="it-IT" sz="1200" kern="100" dirty="0">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 state of hyperinsulinemia is associated with worst cancer</a:t>
            </a:r>
            <a:r>
              <a:rPr lang="it-IT" sz="1200" kern="100" dirty="0">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prognosis and outcomes</a:t>
            </a:r>
            <a:endParaRPr lang="it-IT"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Aft>
                <a:spcPts val="800"/>
              </a:spcAft>
              <a:buFont typeface="Symbol" panose="05050102010706020507" pitchFamily="18" charset="2"/>
              <a:buChar char=""/>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Which Operation Should Be Recommended for Each Specific Type of Cancer?</a:t>
            </a:r>
            <a:endParaRPr lang="it-IT"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Aft>
                <a:spcPts val="80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No evidence is available at present regarding the beneficial effects</a:t>
            </a:r>
            <a:r>
              <a:rPr lang="it-IT" sz="1200" kern="100" dirty="0">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of different bariatric procedures on specific cancer types. In</a:t>
            </a:r>
            <a:r>
              <a:rPr lang="it-IT" sz="1200" kern="100" dirty="0">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consideration of this, the various surgical bariatric procedures</a:t>
            </a:r>
            <a:r>
              <a:rPr lang="it-IT" sz="1200" kern="100" dirty="0">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available should be advised by the bariatric surgeon based</a:t>
            </a:r>
            <a:r>
              <a:rPr lang="it-IT" sz="1200" kern="100" dirty="0">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on the preoperative work-up and available institutional and</a:t>
            </a:r>
            <a:r>
              <a:rPr lang="it-IT" sz="1200" kern="100" dirty="0">
                <a:latin typeface="Calibri" panose="020F0502020204030204" pitchFamily="34" charset="0"/>
                <a:ea typeface="Calibri" panose="020F0502020204030204" pitchFamily="34" charset="0"/>
                <a:cs typeface="Times New Roman" panose="02020603050405020304" pitchFamily="18" charset="0"/>
              </a:rPr>
              <a:t>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international guidelines</a:t>
            </a:r>
            <a:endParaRPr lang="it-IT"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0564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schermata, Carattere&#10;&#10;Il contenuto generato dall'IA potrebbe non essere corretto.">
            <a:extLst>
              <a:ext uri="{FF2B5EF4-FFF2-40B4-BE49-F238E27FC236}">
                <a16:creationId xmlns:a16="http://schemas.microsoft.com/office/drawing/2014/main" id="{FDCDB954-FC8C-C11A-82EC-10FBA7D0C3A6}"/>
              </a:ext>
            </a:extLst>
          </p:cNvPr>
          <p:cNvPicPr>
            <a:picLocks noChangeAspect="1"/>
          </p:cNvPicPr>
          <p:nvPr/>
        </p:nvPicPr>
        <p:blipFill>
          <a:blip r:embed="rId2"/>
          <a:stretch>
            <a:fillRect/>
          </a:stretch>
        </p:blipFill>
        <p:spPr>
          <a:xfrm>
            <a:off x="0" y="64383"/>
            <a:ext cx="5219503" cy="1456410"/>
          </a:xfrm>
          <a:prstGeom prst="rect">
            <a:avLst/>
          </a:prstGeom>
        </p:spPr>
      </p:pic>
      <p:sp>
        <p:nvSpPr>
          <p:cNvPr id="4" name="CasellaDiTesto 3">
            <a:extLst>
              <a:ext uri="{FF2B5EF4-FFF2-40B4-BE49-F238E27FC236}">
                <a16:creationId xmlns:a16="http://schemas.microsoft.com/office/drawing/2014/main" id="{3FE80500-CBF3-2DD2-ABB6-A227842BB2D2}"/>
              </a:ext>
            </a:extLst>
          </p:cNvPr>
          <p:cNvSpPr txBox="1"/>
          <p:nvPr/>
        </p:nvSpPr>
        <p:spPr>
          <a:xfrm>
            <a:off x="2155852" y="426538"/>
            <a:ext cx="690905" cy="369332"/>
          </a:xfrm>
          <a:prstGeom prst="rect">
            <a:avLst/>
          </a:prstGeom>
          <a:noFill/>
          <a:ln>
            <a:solidFill>
              <a:srgbClr val="000090"/>
            </a:solidFill>
          </a:ln>
        </p:spPr>
        <p:txBody>
          <a:bodyPr wrap="square" rtlCol="0">
            <a:spAutoFit/>
          </a:bodyPr>
          <a:lstStyle/>
          <a:p>
            <a:r>
              <a:rPr lang="it-IT" b="1" dirty="0">
                <a:solidFill>
                  <a:srgbClr val="000090"/>
                </a:solidFill>
              </a:rPr>
              <a:t>2026</a:t>
            </a:r>
          </a:p>
        </p:txBody>
      </p:sp>
      <p:sp>
        <p:nvSpPr>
          <p:cNvPr id="5" name="CasellaDiTesto 4">
            <a:extLst>
              <a:ext uri="{FF2B5EF4-FFF2-40B4-BE49-F238E27FC236}">
                <a16:creationId xmlns:a16="http://schemas.microsoft.com/office/drawing/2014/main" id="{E9986DB2-82AC-F58B-498B-356AAE927F66}"/>
              </a:ext>
            </a:extLst>
          </p:cNvPr>
          <p:cNvSpPr txBox="1"/>
          <p:nvPr/>
        </p:nvSpPr>
        <p:spPr>
          <a:xfrm>
            <a:off x="0" y="6627168"/>
            <a:ext cx="9143198" cy="230832"/>
          </a:xfrm>
          <a:prstGeom prst="rect">
            <a:avLst/>
          </a:prstGeom>
          <a:noFill/>
        </p:spPr>
        <p:txBody>
          <a:bodyPr wrap="square">
            <a:spAutoFit/>
          </a:bodyPr>
          <a:lstStyle/>
          <a:p>
            <a:r>
              <a:rPr lang="it-IT" sz="900" dirty="0">
                <a:solidFill>
                  <a:schemeClr val="tx2"/>
                </a:solidFill>
              </a:rPr>
              <a:t>Lim JS, Kim S, </a:t>
            </a:r>
            <a:r>
              <a:rPr lang="it-IT" sz="900" dirty="0" err="1">
                <a:solidFill>
                  <a:schemeClr val="tx2"/>
                </a:solidFill>
              </a:rPr>
              <a:t>Cho</a:t>
            </a:r>
            <a:r>
              <a:rPr lang="it-IT" sz="900" dirty="0">
                <a:solidFill>
                  <a:schemeClr val="tx2"/>
                </a:solidFill>
              </a:rPr>
              <a:t> IY, Shin DW. </a:t>
            </a:r>
            <a:r>
              <a:rPr lang="it-IT" sz="900" dirty="0" err="1">
                <a:solidFill>
                  <a:schemeClr val="tx2"/>
                </a:solidFill>
              </a:rPr>
              <a:t>Obesity</a:t>
            </a:r>
            <a:r>
              <a:rPr lang="it-IT" sz="900" dirty="0">
                <a:solidFill>
                  <a:schemeClr val="tx2"/>
                </a:solidFill>
              </a:rPr>
              <a:t> and Cancer: </a:t>
            </a:r>
            <a:r>
              <a:rPr lang="it-IT" sz="900" dirty="0" err="1">
                <a:solidFill>
                  <a:schemeClr val="tx2"/>
                </a:solidFill>
              </a:rPr>
              <a:t>Mechanisms</a:t>
            </a:r>
            <a:r>
              <a:rPr lang="it-IT" sz="900" dirty="0">
                <a:solidFill>
                  <a:schemeClr val="tx2"/>
                </a:solidFill>
              </a:rPr>
              <a:t>, </a:t>
            </a:r>
            <a:r>
              <a:rPr lang="it-IT" sz="900" dirty="0" err="1">
                <a:solidFill>
                  <a:schemeClr val="tx2"/>
                </a:solidFill>
              </a:rPr>
              <a:t>Epidemiological</a:t>
            </a:r>
            <a:r>
              <a:rPr lang="it-IT" sz="900" dirty="0">
                <a:solidFill>
                  <a:schemeClr val="tx2"/>
                </a:solidFill>
              </a:rPr>
              <a:t> </a:t>
            </a:r>
            <a:r>
              <a:rPr lang="it-IT" sz="900" dirty="0" err="1">
                <a:solidFill>
                  <a:schemeClr val="tx2"/>
                </a:solidFill>
              </a:rPr>
              <a:t>Evidence</a:t>
            </a:r>
            <a:r>
              <a:rPr lang="it-IT" sz="900" dirty="0">
                <a:solidFill>
                  <a:schemeClr val="tx2"/>
                </a:solidFill>
              </a:rPr>
              <a:t>, and </a:t>
            </a:r>
            <a:r>
              <a:rPr lang="it-IT" sz="900" dirty="0" err="1">
                <a:solidFill>
                  <a:schemeClr val="tx2"/>
                </a:solidFill>
              </a:rPr>
              <a:t>Potential</a:t>
            </a:r>
            <a:r>
              <a:rPr lang="it-IT" sz="900" dirty="0">
                <a:solidFill>
                  <a:schemeClr val="tx2"/>
                </a:solidFill>
              </a:rPr>
              <a:t> Risk </a:t>
            </a:r>
            <a:r>
              <a:rPr lang="it-IT" sz="900" dirty="0" err="1">
                <a:solidFill>
                  <a:schemeClr val="tx2"/>
                </a:solidFill>
              </a:rPr>
              <a:t>Reduction</a:t>
            </a:r>
            <a:r>
              <a:rPr lang="it-IT" sz="900" dirty="0">
                <a:solidFill>
                  <a:schemeClr val="tx2"/>
                </a:solidFill>
              </a:rPr>
              <a:t>. J </a:t>
            </a:r>
            <a:r>
              <a:rPr lang="it-IT" sz="900" dirty="0" err="1">
                <a:solidFill>
                  <a:schemeClr val="tx2"/>
                </a:solidFill>
              </a:rPr>
              <a:t>Obes</a:t>
            </a:r>
            <a:r>
              <a:rPr lang="it-IT" sz="900" dirty="0">
                <a:solidFill>
                  <a:schemeClr val="tx2"/>
                </a:solidFill>
              </a:rPr>
              <a:t> </a:t>
            </a:r>
            <a:r>
              <a:rPr lang="it-IT" sz="900" dirty="0" err="1">
                <a:solidFill>
                  <a:schemeClr val="tx2"/>
                </a:solidFill>
              </a:rPr>
              <a:t>Metab</a:t>
            </a:r>
            <a:r>
              <a:rPr lang="it-IT" sz="900" dirty="0">
                <a:solidFill>
                  <a:schemeClr val="tx2"/>
                </a:solidFill>
              </a:rPr>
              <a:t> </a:t>
            </a:r>
            <a:r>
              <a:rPr lang="it-IT" sz="900" dirty="0" err="1">
                <a:solidFill>
                  <a:schemeClr val="tx2"/>
                </a:solidFill>
              </a:rPr>
              <a:t>Syndr</a:t>
            </a:r>
            <a:r>
              <a:rPr lang="it-IT" sz="900" dirty="0">
                <a:solidFill>
                  <a:schemeClr val="tx2"/>
                </a:solidFill>
              </a:rPr>
              <a:t>. 2026 </a:t>
            </a:r>
            <a:r>
              <a:rPr lang="it-IT" sz="900" dirty="0" err="1">
                <a:solidFill>
                  <a:schemeClr val="tx2"/>
                </a:solidFill>
              </a:rPr>
              <a:t>Jan</a:t>
            </a:r>
            <a:r>
              <a:rPr lang="it-IT" sz="900" dirty="0">
                <a:solidFill>
                  <a:schemeClr val="tx2"/>
                </a:solidFill>
              </a:rPr>
              <a:t> 30;35(1):14-37.</a:t>
            </a:r>
          </a:p>
        </p:txBody>
      </p:sp>
      <p:sp>
        <p:nvSpPr>
          <p:cNvPr id="7" name="CasellaDiTesto 6">
            <a:extLst>
              <a:ext uri="{FF2B5EF4-FFF2-40B4-BE49-F238E27FC236}">
                <a16:creationId xmlns:a16="http://schemas.microsoft.com/office/drawing/2014/main" id="{1FAA64CE-B8E5-58D0-5EBA-793AF9C3CDFC}"/>
              </a:ext>
            </a:extLst>
          </p:cNvPr>
          <p:cNvSpPr txBox="1"/>
          <p:nvPr/>
        </p:nvSpPr>
        <p:spPr>
          <a:xfrm>
            <a:off x="5159141" y="0"/>
            <a:ext cx="8123722" cy="369332"/>
          </a:xfrm>
          <a:prstGeom prst="rect">
            <a:avLst/>
          </a:prstGeom>
          <a:noFill/>
        </p:spPr>
        <p:txBody>
          <a:bodyPr wrap="square">
            <a:spAutoFit/>
          </a:bodyPr>
          <a:lstStyle/>
          <a:p>
            <a:r>
              <a:rPr lang="it-IT" sz="1800" b="1" dirty="0">
                <a:solidFill>
                  <a:schemeClr val="tx2"/>
                </a:solidFill>
              </a:rPr>
              <a:t>Chirurgia Bariatrica e Metabolica e cancro: si può parlare di prevenzione?</a:t>
            </a:r>
            <a:endParaRPr lang="it-IT" b="1" dirty="0">
              <a:solidFill>
                <a:schemeClr val="tx2"/>
              </a:solidFill>
            </a:endParaRPr>
          </a:p>
        </p:txBody>
      </p:sp>
      <p:pic>
        <p:nvPicPr>
          <p:cNvPr id="9" name="Immagine 8" descr="Immagine che contiene testo, schermata, Carattere, numero&#10;&#10;Il contenuto generato dall'IA potrebbe non essere corretto.">
            <a:extLst>
              <a:ext uri="{FF2B5EF4-FFF2-40B4-BE49-F238E27FC236}">
                <a16:creationId xmlns:a16="http://schemas.microsoft.com/office/drawing/2014/main" id="{A4A12A79-53F4-F52C-0953-BE0B3C68A39B}"/>
              </a:ext>
            </a:extLst>
          </p:cNvPr>
          <p:cNvPicPr>
            <a:picLocks noChangeAspect="1"/>
          </p:cNvPicPr>
          <p:nvPr/>
        </p:nvPicPr>
        <p:blipFill>
          <a:blip r:embed="rId3"/>
          <a:stretch>
            <a:fillRect/>
          </a:stretch>
        </p:blipFill>
        <p:spPr>
          <a:xfrm>
            <a:off x="-1659" y="1806793"/>
            <a:ext cx="6350326" cy="4692891"/>
          </a:xfrm>
          <a:prstGeom prst="rect">
            <a:avLst/>
          </a:prstGeom>
        </p:spPr>
      </p:pic>
      <p:pic>
        <p:nvPicPr>
          <p:cNvPr id="11" name="Immagine 10" descr="Immagine che contiene testo, schermata, software, numero&#10;&#10;Il contenuto generato dall'IA potrebbe non essere corretto.">
            <a:extLst>
              <a:ext uri="{FF2B5EF4-FFF2-40B4-BE49-F238E27FC236}">
                <a16:creationId xmlns:a16="http://schemas.microsoft.com/office/drawing/2014/main" id="{99378247-E0FB-4B30-0C79-44957DF299CC}"/>
              </a:ext>
            </a:extLst>
          </p:cNvPr>
          <p:cNvPicPr>
            <a:picLocks noChangeAspect="1"/>
          </p:cNvPicPr>
          <p:nvPr/>
        </p:nvPicPr>
        <p:blipFill>
          <a:blip r:embed="rId4"/>
          <a:srcRect t="5670" b="-4511"/>
          <a:stretch>
            <a:fillRect/>
          </a:stretch>
        </p:blipFill>
        <p:spPr>
          <a:xfrm>
            <a:off x="6473912" y="410169"/>
            <a:ext cx="5338571" cy="2793247"/>
          </a:xfrm>
          <a:prstGeom prst="rect">
            <a:avLst/>
          </a:prstGeom>
        </p:spPr>
      </p:pic>
      <p:pic>
        <p:nvPicPr>
          <p:cNvPr id="13" name="Immagine 12" descr="Immagine che contiene testo, schermata, numero, Carattere&#10;&#10;Il contenuto generato dall'IA potrebbe non essere corretto.">
            <a:extLst>
              <a:ext uri="{FF2B5EF4-FFF2-40B4-BE49-F238E27FC236}">
                <a16:creationId xmlns:a16="http://schemas.microsoft.com/office/drawing/2014/main" id="{85154F66-6367-1057-2CF7-7EACA9377621}"/>
              </a:ext>
            </a:extLst>
          </p:cNvPr>
          <p:cNvPicPr>
            <a:picLocks noChangeAspect="1"/>
          </p:cNvPicPr>
          <p:nvPr/>
        </p:nvPicPr>
        <p:blipFill>
          <a:blip r:embed="rId5"/>
          <a:stretch>
            <a:fillRect/>
          </a:stretch>
        </p:blipFill>
        <p:spPr>
          <a:xfrm>
            <a:off x="6524440" y="3132619"/>
            <a:ext cx="5413288" cy="3367065"/>
          </a:xfrm>
          <a:prstGeom prst="rect">
            <a:avLst/>
          </a:prstGeom>
        </p:spPr>
      </p:pic>
    </p:spTree>
    <p:extLst>
      <p:ext uri="{BB962C8B-B14F-4D97-AF65-F5344CB8AC3E}">
        <p14:creationId xmlns:p14="http://schemas.microsoft.com/office/powerpoint/2010/main" val="601352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53A70-9120-9B07-F7B9-856FED2A8053}"/>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1009F475-6498-DCF5-E46B-3611DE3D76CA}"/>
              </a:ext>
            </a:extLst>
          </p:cNvPr>
          <p:cNvSpPr txBox="1"/>
          <p:nvPr/>
        </p:nvSpPr>
        <p:spPr>
          <a:xfrm>
            <a:off x="0" y="70182"/>
            <a:ext cx="8123722" cy="369332"/>
          </a:xfrm>
          <a:prstGeom prst="rect">
            <a:avLst/>
          </a:prstGeom>
          <a:noFill/>
        </p:spPr>
        <p:txBody>
          <a:bodyPr wrap="square">
            <a:spAutoFit/>
          </a:bodyPr>
          <a:lstStyle/>
          <a:p>
            <a:r>
              <a:rPr lang="it-IT" sz="1800" b="1" dirty="0">
                <a:solidFill>
                  <a:schemeClr val="tx2"/>
                </a:solidFill>
              </a:rPr>
              <a:t>Chirurgia Bariatrica e Metabolica e cancro: si può parlare di prevenzione?</a:t>
            </a:r>
            <a:endParaRPr lang="it-IT" b="1" dirty="0">
              <a:solidFill>
                <a:schemeClr val="tx2"/>
              </a:solidFill>
            </a:endParaRPr>
          </a:p>
        </p:txBody>
      </p:sp>
      <p:pic>
        <p:nvPicPr>
          <p:cNvPr id="4" name="Immagine 3" descr="Immagine che contiene testo, schermata, Carattere&#10;&#10;Il contenuto generato dall'IA potrebbe non essere corretto.">
            <a:extLst>
              <a:ext uri="{FF2B5EF4-FFF2-40B4-BE49-F238E27FC236}">
                <a16:creationId xmlns:a16="http://schemas.microsoft.com/office/drawing/2014/main" id="{A848924A-B0FD-F510-4E8C-248DF1F572C4}"/>
              </a:ext>
            </a:extLst>
          </p:cNvPr>
          <p:cNvPicPr>
            <a:picLocks noChangeAspect="1"/>
          </p:cNvPicPr>
          <p:nvPr/>
        </p:nvPicPr>
        <p:blipFill>
          <a:blip r:embed="rId2"/>
          <a:stretch>
            <a:fillRect/>
          </a:stretch>
        </p:blipFill>
        <p:spPr>
          <a:xfrm>
            <a:off x="0" y="507145"/>
            <a:ext cx="4196615" cy="1170991"/>
          </a:xfrm>
          <a:prstGeom prst="rect">
            <a:avLst/>
          </a:prstGeom>
        </p:spPr>
      </p:pic>
      <p:sp>
        <p:nvSpPr>
          <p:cNvPr id="5" name="CasellaDiTesto 4">
            <a:extLst>
              <a:ext uri="{FF2B5EF4-FFF2-40B4-BE49-F238E27FC236}">
                <a16:creationId xmlns:a16="http://schemas.microsoft.com/office/drawing/2014/main" id="{C3143820-E19F-1990-65CE-A761850E6893}"/>
              </a:ext>
            </a:extLst>
          </p:cNvPr>
          <p:cNvSpPr txBox="1"/>
          <p:nvPr/>
        </p:nvSpPr>
        <p:spPr>
          <a:xfrm>
            <a:off x="0" y="6627168"/>
            <a:ext cx="9143198" cy="230832"/>
          </a:xfrm>
          <a:prstGeom prst="rect">
            <a:avLst/>
          </a:prstGeom>
          <a:noFill/>
        </p:spPr>
        <p:txBody>
          <a:bodyPr wrap="square">
            <a:spAutoFit/>
          </a:bodyPr>
          <a:lstStyle/>
          <a:p>
            <a:r>
              <a:rPr lang="it-IT" sz="900" dirty="0">
                <a:solidFill>
                  <a:schemeClr val="tx2"/>
                </a:solidFill>
              </a:rPr>
              <a:t>Lim JS, Kim S, </a:t>
            </a:r>
            <a:r>
              <a:rPr lang="it-IT" sz="900" dirty="0" err="1">
                <a:solidFill>
                  <a:schemeClr val="tx2"/>
                </a:solidFill>
              </a:rPr>
              <a:t>Cho</a:t>
            </a:r>
            <a:r>
              <a:rPr lang="it-IT" sz="900" dirty="0">
                <a:solidFill>
                  <a:schemeClr val="tx2"/>
                </a:solidFill>
              </a:rPr>
              <a:t> IY, Shin DW. </a:t>
            </a:r>
            <a:r>
              <a:rPr lang="it-IT" sz="900" dirty="0" err="1">
                <a:solidFill>
                  <a:schemeClr val="tx2"/>
                </a:solidFill>
              </a:rPr>
              <a:t>Obesity</a:t>
            </a:r>
            <a:r>
              <a:rPr lang="it-IT" sz="900" dirty="0">
                <a:solidFill>
                  <a:schemeClr val="tx2"/>
                </a:solidFill>
              </a:rPr>
              <a:t> and Cancer: </a:t>
            </a:r>
            <a:r>
              <a:rPr lang="it-IT" sz="900" dirty="0" err="1">
                <a:solidFill>
                  <a:schemeClr val="tx2"/>
                </a:solidFill>
              </a:rPr>
              <a:t>Mechanisms</a:t>
            </a:r>
            <a:r>
              <a:rPr lang="it-IT" sz="900" dirty="0">
                <a:solidFill>
                  <a:schemeClr val="tx2"/>
                </a:solidFill>
              </a:rPr>
              <a:t>, </a:t>
            </a:r>
            <a:r>
              <a:rPr lang="it-IT" sz="900" dirty="0" err="1">
                <a:solidFill>
                  <a:schemeClr val="tx2"/>
                </a:solidFill>
              </a:rPr>
              <a:t>Epidemiological</a:t>
            </a:r>
            <a:r>
              <a:rPr lang="it-IT" sz="900" dirty="0">
                <a:solidFill>
                  <a:schemeClr val="tx2"/>
                </a:solidFill>
              </a:rPr>
              <a:t> </a:t>
            </a:r>
            <a:r>
              <a:rPr lang="it-IT" sz="900" dirty="0" err="1">
                <a:solidFill>
                  <a:schemeClr val="tx2"/>
                </a:solidFill>
              </a:rPr>
              <a:t>Evidence</a:t>
            </a:r>
            <a:r>
              <a:rPr lang="it-IT" sz="900" dirty="0">
                <a:solidFill>
                  <a:schemeClr val="tx2"/>
                </a:solidFill>
              </a:rPr>
              <a:t>, and </a:t>
            </a:r>
            <a:r>
              <a:rPr lang="it-IT" sz="900" dirty="0" err="1">
                <a:solidFill>
                  <a:schemeClr val="tx2"/>
                </a:solidFill>
              </a:rPr>
              <a:t>Potential</a:t>
            </a:r>
            <a:r>
              <a:rPr lang="it-IT" sz="900" dirty="0">
                <a:solidFill>
                  <a:schemeClr val="tx2"/>
                </a:solidFill>
              </a:rPr>
              <a:t> Risk </a:t>
            </a:r>
            <a:r>
              <a:rPr lang="it-IT" sz="900" dirty="0" err="1">
                <a:solidFill>
                  <a:schemeClr val="tx2"/>
                </a:solidFill>
              </a:rPr>
              <a:t>Reduction</a:t>
            </a:r>
            <a:r>
              <a:rPr lang="it-IT" sz="900" dirty="0">
                <a:solidFill>
                  <a:schemeClr val="tx2"/>
                </a:solidFill>
              </a:rPr>
              <a:t>. J </a:t>
            </a:r>
            <a:r>
              <a:rPr lang="it-IT" sz="900" dirty="0" err="1">
                <a:solidFill>
                  <a:schemeClr val="tx2"/>
                </a:solidFill>
              </a:rPr>
              <a:t>Obes</a:t>
            </a:r>
            <a:r>
              <a:rPr lang="it-IT" sz="900" dirty="0">
                <a:solidFill>
                  <a:schemeClr val="tx2"/>
                </a:solidFill>
              </a:rPr>
              <a:t> </a:t>
            </a:r>
            <a:r>
              <a:rPr lang="it-IT" sz="900" dirty="0" err="1">
                <a:solidFill>
                  <a:schemeClr val="tx2"/>
                </a:solidFill>
              </a:rPr>
              <a:t>Metab</a:t>
            </a:r>
            <a:r>
              <a:rPr lang="it-IT" sz="900" dirty="0">
                <a:solidFill>
                  <a:schemeClr val="tx2"/>
                </a:solidFill>
              </a:rPr>
              <a:t> </a:t>
            </a:r>
            <a:r>
              <a:rPr lang="it-IT" sz="900" dirty="0" err="1">
                <a:solidFill>
                  <a:schemeClr val="tx2"/>
                </a:solidFill>
              </a:rPr>
              <a:t>Syndr</a:t>
            </a:r>
            <a:r>
              <a:rPr lang="it-IT" sz="900" dirty="0">
                <a:solidFill>
                  <a:schemeClr val="tx2"/>
                </a:solidFill>
              </a:rPr>
              <a:t>. 2026 </a:t>
            </a:r>
            <a:r>
              <a:rPr lang="it-IT" sz="900" dirty="0" err="1">
                <a:solidFill>
                  <a:schemeClr val="tx2"/>
                </a:solidFill>
              </a:rPr>
              <a:t>Jan</a:t>
            </a:r>
            <a:r>
              <a:rPr lang="it-IT" sz="900" dirty="0">
                <a:solidFill>
                  <a:schemeClr val="tx2"/>
                </a:solidFill>
              </a:rPr>
              <a:t> 30;35(1):14-37.</a:t>
            </a:r>
          </a:p>
        </p:txBody>
      </p:sp>
      <p:sp>
        <p:nvSpPr>
          <p:cNvPr id="6" name="CasellaDiTesto 5">
            <a:extLst>
              <a:ext uri="{FF2B5EF4-FFF2-40B4-BE49-F238E27FC236}">
                <a16:creationId xmlns:a16="http://schemas.microsoft.com/office/drawing/2014/main" id="{206C3687-1FCB-4D53-1528-4DF4667E58E6}"/>
              </a:ext>
            </a:extLst>
          </p:cNvPr>
          <p:cNvSpPr txBox="1"/>
          <p:nvPr/>
        </p:nvSpPr>
        <p:spPr>
          <a:xfrm>
            <a:off x="2264298" y="439514"/>
            <a:ext cx="690905" cy="369332"/>
          </a:xfrm>
          <a:prstGeom prst="rect">
            <a:avLst/>
          </a:prstGeom>
          <a:noFill/>
          <a:ln>
            <a:solidFill>
              <a:srgbClr val="000090"/>
            </a:solidFill>
          </a:ln>
        </p:spPr>
        <p:txBody>
          <a:bodyPr wrap="square" rtlCol="0">
            <a:spAutoFit/>
          </a:bodyPr>
          <a:lstStyle/>
          <a:p>
            <a:r>
              <a:rPr lang="it-IT" b="1" dirty="0">
                <a:solidFill>
                  <a:srgbClr val="000090"/>
                </a:solidFill>
              </a:rPr>
              <a:t>2026</a:t>
            </a:r>
          </a:p>
        </p:txBody>
      </p:sp>
      <p:pic>
        <p:nvPicPr>
          <p:cNvPr id="8" name="Immagine 7" descr="Immagine che contiene testo, schermata, software&#10;&#10;Il contenuto generato dall'IA potrebbe non essere corretto.">
            <a:extLst>
              <a:ext uri="{FF2B5EF4-FFF2-40B4-BE49-F238E27FC236}">
                <a16:creationId xmlns:a16="http://schemas.microsoft.com/office/drawing/2014/main" id="{E38CD176-C310-B707-30DB-F6C21FA18EB4}"/>
              </a:ext>
            </a:extLst>
          </p:cNvPr>
          <p:cNvPicPr>
            <a:picLocks noChangeAspect="1"/>
          </p:cNvPicPr>
          <p:nvPr/>
        </p:nvPicPr>
        <p:blipFill>
          <a:blip r:embed="rId3"/>
          <a:srcRect t="2487"/>
          <a:stretch>
            <a:fillRect/>
          </a:stretch>
        </p:blipFill>
        <p:spPr>
          <a:xfrm>
            <a:off x="74775" y="1745767"/>
            <a:ext cx="5607338" cy="4390405"/>
          </a:xfrm>
          <a:prstGeom prst="rect">
            <a:avLst/>
          </a:prstGeom>
        </p:spPr>
      </p:pic>
      <p:pic>
        <p:nvPicPr>
          <p:cNvPr id="10" name="Immagine 9" descr="Immagine che contiene testo, Carattere, numero, schermata&#10;&#10;Il contenuto generato dall'IA potrebbe non essere corretto.">
            <a:extLst>
              <a:ext uri="{FF2B5EF4-FFF2-40B4-BE49-F238E27FC236}">
                <a16:creationId xmlns:a16="http://schemas.microsoft.com/office/drawing/2014/main" id="{B491B43D-6308-81DA-CA4C-D84EFE517097}"/>
              </a:ext>
            </a:extLst>
          </p:cNvPr>
          <p:cNvPicPr>
            <a:picLocks noChangeAspect="1"/>
          </p:cNvPicPr>
          <p:nvPr/>
        </p:nvPicPr>
        <p:blipFill>
          <a:blip r:embed="rId4"/>
          <a:stretch>
            <a:fillRect/>
          </a:stretch>
        </p:blipFill>
        <p:spPr>
          <a:xfrm>
            <a:off x="5795098" y="1373262"/>
            <a:ext cx="6477631" cy="1639445"/>
          </a:xfrm>
          <a:prstGeom prst="rect">
            <a:avLst/>
          </a:prstGeom>
        </p:spPr>
      </p:pic>
    </p:spTree>
    <p:extLst>
      <p:ext uri="{BB962C8B-B14F-4D97-AF65-F5344CB8AC3E}">
        <p14:creationId xmlns:p14="http://schemas.microsoft.com/office/powerpoint/2010/main" val="2454406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9A0F8-7E52-5150-D021-A6A2FDEADAFC}"/>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C2DC055F-5A41-9600-B2B2-5E45659F0FF9}"/>
              </a:ext>
            </a:extLst>
          </p:cNvPr>
          <p:cNvSpPr txBox="1"/>
          <p:nvPr/>
        </p:nvSpPr>
        <p:spPr>
          <a:xfrm>
            <a:off x="0" y="70182"/>
            <a:ext cx="8123722" cy="369332"/>
          </a:xfrm>
          <a:prstGeom prst="rect">
            <a:avLst/>
          </a:prstGeom>
          <a:noFill/>
        </p:spPr>
        <p:txBody>
          <a:bodyPr wrap="square">
            <a:spAutoFit/>
          </a:bodyPr>
          <a:lstStyle/>
          <a:p>
            <a:r>
              <a:rPr lang="it-IT" sz="1800" b="1" dirty="0">
                <a:solidFill>
                  <a:schemeClr val="tx2"/>
                </a:solidFill>
              </a:rPr>
              <a:t>Chirurgia Bariatrica e Metabolica e cancro: si può parlare di prevenzione?</a:t>
            </a:r>
            <a:endParaRPr lang="it-IT" b="1" dirty="0">
              <a:solidFill>
                <a:schemeClr val="tx2"/>
              </a:solidFill>
            </a:endParaRPr>
          </a:p>
        </p:txBody>
      </p:sp>
      <p:pic>
        <p:nvPicPr>
          <p:cNvPr id="4" name="Immagine 3" descr="Immagine che contiene testo, Carattere, schermata, linea&#10;&#10;Il contenuto generato dall'IA potrebbe non essere corretto.">
            <a:extLst>
              <a:ext uri="{FF2B5EF4-FFF2-40B4-BE49-F238E27FC236}">
                <a16:creationId xmlns:a16="http://schemas.microsoft.com/office/drawing/2014/main" id="{7F56E1F2-AB00-1EB5-93E2-0479EE4F340E}"/>
              </a:ext>
            </a:extLst>
          </p:cNvPr>
          <p:cNvPicPr>
            <a:picLocks noChangeAspect="1"/>
          </p:cNvPicPr>
          <p:nvPr/>
        </p:nvPicPr>
        <p:blipFill>
          <a:blip r:embed="rId2"/>
          <a:stretch>
            <a:fillRect/>
          </a:stretch>
        </p:blipFill>
        <p:spPr>
          <a:xfrm>
            <a:off x="0" y="514893"/>
            <a:ext cx="4687503" cy="1272625"/>
          </a:xfrm>
          <a:prstGeom prst="rect">
            <a:avLst/>
          </a:prstGeom>
        </p:spPr>
      </p:pic>
      <p:sp>
        <p:nvSpPr>
          <p:cNvPr id="5" name="CasellaDiTesto 4">
            <a:extLst>
              <a:ext uri="{FF2B5EF4-FFF2-40B4-BE49-F238E27FC236}">
                <a16:creationId xmlns:a16="http://schemas.microsoft.com/office/drawing/2014/main" id="{5335FB91-DBF7-AA4E-112F-D505D67A9826}"/>
              </a:ext>
            </a:extLst>
          </p:cNvPr>
          <p:cNvSpPr txBox="1"/>
          <p:nvPr/>
        </p:nvSpPr>
        <p:spPr>
          <a:xfrm>
            <a:off x="3941779" y="1339843"/>
            <a:ext cx="690905" cy="369332"/>
          </a:xfrm>
          <a:prstGeom prst="rect">
            <a:avLst/>
          </a:prstGeom>
          <a:noFill/>
          <a:ln>
            <a:solidFill>
              <a:srgbClr val="000090"/>
            </a:solidFill>
          </a:ln>
        </p:spPr>
        <p:txBody>
          <a:bodyPr wrap="square" rtlCol="0">
            <a:spAutoFit/>
          </a:bodyPr>
          <a:lstStyle/>
          <a:p>
            <a:r>
              <a:rPr lang="it-IT" b="1" dirty="0">
                <a:solidFill>
                  <a:srgbClr val="000090"/>
                </a:solidFill>
              </a:rPr>
              <a:t>2025</a:t>
            </a:r>
          </a:p>
        </p:txBody>
      </p:sp>
      <p:sp>
        <p:nvSpPr>
          <p:cNvPr id="7" name="CasellaDiTesto 6">
            <a:extLst>
              <a:ext uri="{FF2B5EF4-FFF2-40B4-BE49-F238E27FC236}">
                <a16:creationId xmlns:a16="http://schemas.microsoft.com/office/drawing/2014/main" id="{068C5E55-48E8-E2B5-7D26-5FC4B2452DB7}"/>
              </a:ext>
            </a:extLst>
          </p:cNvPr>
          <p:cNvSpPr txBox="1"/>
          <p:nvPr/>
        </p:nvSpPr>
        <p:spPr>
          <a:xfrm>
            <a:off x="0" y="6089713"/>
            <a:ext cx="12192000" cy="768287"/>
          </a:xfrm>
          <a:prstGeom prst="rect">
            <a:avLst/>
          </a:prstGeom>
          <a:noFill/>
        </p:spPr>
        <p:txBody>
          <a:bodyPr wrap="square">
            <a:spAutoFit/>
          </a:bodyPr>
          <a:lstStyle/>
          <a:p>
            <a:pPr marL="0" marR="0" algn="just">
              <a:lnSpc>
                <a:spcPct val="107000"/>
              </a:lnSpc>
              <a:spcAft>
                <a:spcPts val="800"/>
              </a:spcAft>
              <a:buNone/>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en-US" sz="900" dirty="0">
                <a:effectLst/>
                <a:latin typeface="Calibri" panose="020F0502020204030204" pitchFamily="34" charset="0"/>
                <a:ea typeface="Calibri" panose="020F0502020204030204" pitchFamily="34" charset="0"/>
                <a:cs typeface="Times New Roman" panose="02020603050405020304" pitchFamily="18" charset="0"/>
              </a:rPr>
              <a:t>Wolff </a:t>
            </a:r>
            <a:r>
              <a:rPr lang="en-US" sz="900" dirty="0" err="1">
                <a:effectLst/>
                <a:latin typeface="Calibri" panose="020F0502020204030204" pitchFamily="34" charset="0"/>
                <a:ea typeface="Calibri" panose="020F0502020204030204" pitchFamily="34" charset="0"/>
                <a:cs typeface="Times New Roman" panose="02020603050405020304" pitchFamily="18" charset="0"/>
              </a:rPr>
              <a:t>Sagy</a:t>
            </a:r>
            <a:r>
              <a:rPr lang="en-US" sz="900" dirty="0">
                <a:effectLst/>
                <a:latin typeface="Calibri" panose="020F0502020204030204" pitchFamily="34" charset="0"/>
                <a:ea typeface="Calibri" panose="020F0502020204030204" pitchFamily="34" charset="0"/>
                <a:cs typeface="Times New Roman" panose="02020603050405020304" pitchFamily="18" charset="0"/>
              </a:rPr>
              <a:t> Y, Ramot N, Battat E, Arbel R, Reges O, Dicker D, Lavie G. Glucagon-like peptide-1 receptor agonists compared with bariatric metabolic surgery and the risk of obesity-related cancer: an observational, retrospective cohort study. </a:t>
            </a:r>
            <a:r>
              <a:rPr lang="it-IT" sz="900" dirty="0" err="1">
                <a:effectLst/>
                <a:latin typeface="Calibri" panose="020F0502020204030204" pitchFamily="34" charset="0"/>
                <a:ea typeface="Calibri" panose="020F0502020204030204" pitchFamily="34" charset="0"/>
                <a:cs typeface="Times New Roman" panose="02020603050405020304" pitchFamily="18" charset="0"/>
              </a:rPr>
              <a:t>EClinicalMedicine</a:t>
            </a:r>
            <a:r>
              <a:rPr lang="it-IT" sz="900" dirty="0">
                <a:effectLst/>
                <a:latin typeface="Calibri" panose="020F0502020204030204" pitchFamily="34" charset="0"/>
                <a:ea typeface="Calibri" panose="020F0502020204030204" pitchFamily="34" charset="0"/>
                <a:cs typeface="Times New Roman" panose="02020603050405020304" pitchFamily="18" charset="0"/>
              </a:rPr>
              <a:t>. 2025 </a:t>
            </a:r>
            <a:r>
              <a:rPr lang="it-IT" sz="900" dirty="0" err="1">
                <a:effectLst/>
                <a:latin typeface="Calibri" panose="020F0502020204030204" pitchFamily="34" charset="0"/>
                <a:ea typeface="Calibri" panose="020F0502020204030204" pitchFamily="34" charset="0"/>
                <a:cs typeface="Times New Roman" panose="02020603050405020304" pitchFamily="18" charset="0"/>
              </a:rPr>
              <a:t>May</a:t>
            </a:r>
            <a:r>
              <a:rPr lang="it-IT" sz="900" dirty="0">
                <a:effectLst/>
                <a:latin typeface="Calibri" panose="020F0502020204030204" pitchFamily="34" charset="0"/>
                <a:ea typeface="Calibri" panose="020F0502020204030204" pitchFamily="34" charset="0"/>
                <a:cs typeface="Times New Roman" panose="02020603050405020304" pitchFamily="18" charset="0"/>
              </a:rPr>
              <a:t> 11;83:103213. </a:t>
            </a:r>
            <a:endParaRPr lang="it-IT" sz="900" dirty="0"/>
          </a:p>
        </p:txBody>
      </p:sp>
      <p:pic>
        <p:nvPicPr>
          <p:cNvPr id="9" name="Immagine 8" descr="Immagine che contiene testo, schermata, Carattere, Parallelo&#10;&#10;Il contenuto generato dall'IA potrebbe non essere corretto.">
            <a:extLst>
              <a:ext uri="{FF2B5EF4-FFF2-40B4-BE49-F238E27FC236}">
                <a16:creationId xmlns:a16="http://schemas.microsoft.com/office/drawing/2014/main" id="{A5343283-F65C-54E8-3CDC-B6EEA1693F5C}"/>
              </a:ext>
            </a:extLst>
          </p:cNvPr>
          <p:cNvPicPr>
            <a:picLocks noChangeAspect="1"/>
          </p:cNvPicPr>
          <p:nvPr/>
        </p:nvPicPr>
        <p:blipFill>
          <a:blip r:embed="rId3"/>
          <a:stretch>
            <a:fillRect/>
          </a:stretch>
        </p:blipFill>
        <p:spPr>
          <a:xfrm>
            <a:off x="51059" y="2130233"/>
            <a:ext cx="5648139" cy="3750803"/>
          </a:xfrm>
          <a:prstGeom prst="rect">
            <a:avLst/>
          </a:prstGeom>
        </p:spPr>
      </p:pic>
      <p:pic>
        <p:nvPicPr>
          <p:cNvPr id="11" name="Immagine 10" descr="Immagine che contiene testo, schermata, Diagramma, diagramma&#10;&#10;Il contenuto generato dall'IA potrebbe non essere corretto.">
            <a:extLst>
              <a:ext uri="{FF2B5EF4-FFF2-40B4-BE49-F238E27FC236}">
                <a16:creationId xmlns:a16="http://schemas.microsoft.com/office/drawing/2014/main" id="{5C4FD054-6038-85E0-3CB5-35C38E1E7D7B}"/>
              </a:ext>
            </a:extLst>
          </p:cNvPr>
          <p:cNvPicPr>
            <a:picLocks noChangeAspect="1"/>
          </p:cNvPicPr>
          <p:nvPr/>
        </p:nvPicPr>
        <p:blipFill>
          <a:blip r:embed="rId4"/>
          <a:stretch>
            <a:fillRect/>
          </a:stretch>
        </p:blipFill>
        <p:spPr>
          <a:xfrm>
            <a:off x="5775905" y="946704"/>
            <a:ext cx="6305874" cy="4483330"/>
          </a:xfrm>
          <a:prstGeom prst="rect">
            <a:avLst/>
          </a:prstGeom>
        </p:spPr>
      </p:pic>
    </p:spTree>
    <p:extLst>
      <p:ext uri="{BB962C8B-B14F-4D97-AF65-F5344CB8AC3E}">
        <p14:creationId xmlns:p14="http://schemas.microsoft.com/office/powerpoint/2010/main" val="3576595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9260C-6855-9022-4060-8245FAB30BA5}"/>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178D3228-B2BB-E114-9620-6260CFCC7C9B}"/>
              </a:ext>
            </a:extLst>
          </p:cNvPr>
          <p:cNvSpPr txBox="1"/>
          <p:nvPr/>
        </p:nvSpPr>
        <p:spPr>
          <a:xfrm>
            <a:off x="0" y="70182"/>
            <a:ext cx="8123722" cy="369332"/>
          </a:xfrm>
          <a:prstGeom prst="rect">
            <a:avLst/>
          </a:prstGeom>
          <a:noFill/>
        </p:spPr>
        <p:txBody>
          <a:bodyPr wrap="square">
            <a:spAutoFit/>
          </a:bodyPr>
          <a:lstStyle/>
          <a:p>
            <a:r>
              <a:rPr lang="it-IT" sz="1800" b="1" dirty="0">
                <a:solidFill>
                  <a:schemeClr val="tx2"/>
                </a:solidFill>
              </a:rPr>
              <a:t>Chirurgia Bariatrica e Metabolica e cancro: si può parlare di prevenzione?</a:t>
            </a:r>
            <a:endParaRPr lang="it-IT" b="1" dirty="0">
              <a:solidFill>
                <a:schemeClr val="tx2"/>
              </a:solidFill>
            </a:endParaRPr>
          </a:p>
        </p:txBody>
      </p:sp>
      <p:sp>
        <p:nvSpPr>
          <p:cNvPr id="5" name="CasellaDiTesto 4">
            <a:extLst>
              <a:ext uri="{FF2B5EF4-FFF2-40B4-BE49-F238E27FC236}">
                <a16:creationId xmlns:a16="http://schemas.microsoft.com/office/drawing/2014/main" id="{40EFD07E-D897-716A-F70A-0C8949A30C48}"/>
              </a:ext>
            </a:extLst>
          </p:cNvPr>
          <p:cNvSpPr txBox="1"/>
          <p:nvPr/>
        </p:nvSpPr>
        <p:spPr>
          <a:xfrm>
            <a:off x="0" y="6556986"/>
            <a:ext cx="11742821" cy="230832"/>
          </a:xfrm>
          <a:prstGeom prst="rect">
            <a:avLst/>
          </a:prstGeom>
          <a:noFill/>
        </p:spPr>
        <p:txBody>
          <a:bodyPr wrap="square">
            <a:spAutoFit/>
          </a:bodyPr>
          <a:lstStyle/>
          <a:p>
            <a:r>
              <a:rPr lang="en-US" sz="900" dirty="0" err="1">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Bulsei</a:t>
            </a:r>
            <a:r>
              <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J, </a:t>
            </a:r>
            <a:r>
              <a:rPr lang="en-US" sz="900" dirty="0" err="1">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Carandina</a:t>
            </a:r>
            <a:r>
              <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S, </a:t>
            </a:r>
            <a:r>
              <a:rPr lang="en-US" sz="900" dirty="0" err="1">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Zulian</a:t>
            </a:r>
            <a:r>
              <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V, </a:t>
            </a:r>
            <a:r>
              <a:rPr lang="en-US" sz="900" dirty="0" err="1">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Fontas</a:t>
            </a:r>
            <a:r>
              <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E, Iannelli A. Metabolic and bariatric surgery reduces the risk of hematological cancer in individuals with obesity: a nationwide administrative data study in France. Int J Surg. 2025 Oct 1;111(10):6970-6977. </a:t>
            </a:r>
            <a:endParaRPr lang="it-IT" sz="900" dirty="0">
              <a:solidFill>
                <a:schemeClr val="tx2"/>
              </a:solidFill>
            </a:endParaRPr>
          </a:p>
        </p:txBody>
      </p:sp>
      <p:pic>
        <p:nvPicPr>
          <p:cNvPr id="7" name="Immagine 6" descr="Immagine che contiene testo, schermata, Carattere&#10;&#10;Il contenuto generato dall'IA potrebbe non essere corretto.">
            <a:extLst>
              <a:ext uri="{FF2B5EF4-FFF2-40B4-BE49-F238E27FC236}">
                <a16:creationId xmlns:a16="http://schemas.microsoft.com/office/drawing/2014/main" id="{CC4969E9-EAEA-890F-1FF4-B05DDED605BC}"/>
              </a:ext>
            </a:extLst>
          </p:cNvPr>
          <p:cNvPicPr>
            <a:picLocks noChangeAspect="1"/>
          </p:cNvPicPr>
          <p:nvPr/>
        </p:nvPicPr>
        <p:blipFill>
          <a:blip r:embed="rId2"/>
          <a:stretch>
            <a:fillRect/>
          </a:stretch>
        </p:blipFill>
        <p:spPr>
          <a:xfrm>
            <a:off x="0" y="367001"/>
            <a:ext cx="5223780" cy="1558709"/>
          </a:xfrm>
          <a:prstGeom prst="rect">
            <a:avLst/>
          </a:prstGeom>
        </p:spPr>
      </p:pic>
      <p:sp>
        <p:nvSpPr>
          <p:cNvPr id="8" name="CasellaDiTesto 7">
            <a:extLst>
              <a:ext uri="{FF2B5EF4-FFF2-40B4-BE49-F238E27FC236}">
                <a16:creationId xmlns:a16="http://schemas.microsoft.com/office/drawing/2014/main" id="{3A6A1E3A-D5BA-185B-A6DC-9C1859F93DAF}"/>
              </a:ext>
            </a:extLst>
          </p:cNvPr>
          <p:cNvSpPr txBox="1"/>
          <p:nvPr/>
        </p:nvSpPr>
        <p:spPr>
          <a:xfrm>
            <a:off x="1713090" y="423603"/>
            <a:ext cx="690905" cy="369332"/>
          </a:xfrm>
          <a:prstGeom prst="rect">
            <a:avLst/>
          </a:prstGeom>
          <a:noFill/>
          <a:ln>
            <a:solidFill>
              <a:srgbClr val="000090"/>
            </a:solidFill>
          </a:ln>
        </p:spPr>
        <p:txBody>
          <a:bodyPr wrap="square" rtlCol="0">
            <a:spAutoFit/>
          </a:bodyPr>
          <a:lstStyle/>
          <a:p>
            <a:r>
              <a:rPr lang="it-IT" b="1" dirty="0">
                <a:solidFill>
                  <a:srgbClr val="000090"/>
                </a:solidFill>
              </a:rPr>
              <a:t>2025</a:t>
            </a:r>
          </a:p>
        </p:txBody>
      </p:sp>
      <p:pic>
        <p:nvPicPr>
          <p:cNvPr id="10" name="Immagine 9">
            <a:extLst>
              <a:ext uri="{FF2B5EF4-FFF2-40B4-BE49-F238E27FC236}">
                <a16:creationId xmlns:a16="http://schemas.microsoft.com/office/drawing/2014/main" id="{164F3FEF-9ABA-FC0B-618A-FFDEF65850EA}"/>
              </a:ext>
            </a:extLst>
          </p:cNvPr>
          <p:cNvPicPr>
            <a:picLocks noChangeAspect="1"/>
          </p:cNvPicPr>
          <p:nvPr/>
        </p:nvPicPr>
        <p:blipFill>
          <a:blip r:embed="rId3"/>
          <a:stretch>
            <a:fillRect/>
          </a:stretch>
        </p:blipFill>
        <p:spPr>
          <a:xfrm>
            <a:off x="5521206" y="792935"/>
            <a:ext cx="6221615" cy="2826683"/>
          </a:xfrm>
          <a:prstGeom prst="rect">
            <a:avLst/>
          </a:prstGeom>
        </p:spPr>
      </p:pic>
      <p:sp>
        <p:nvSpPr>
          <p:cNvPr id="14" name="CasellaDiTesto 13">
            <a:extLst>
              <a:ext uri="{FF2B5EF4-FFF2-40B4-BE49-F238E27FC236}">
                <a16:creationId xmlns:a16="http://schemas.microsoft.com/office/drawing/2014/main" id="{0B352ACC-97DE-79BE-64D9-908665773194}"/>
              </a:ext>
            </a:extLst>
          </p:cNvPr>
          <p:cNvSpPr txBox="1"/>
          <p:nvPr/>
        </p:nvSpPr>
        <p:spPr>
          <a:xfrm>
            <a:off x="99803" y="4157621"/>
            <a:ext cx="11992394" cy="2031325"/>
          </a:xfrm>
          <a:prstGeom prst="rect">
            <a:avLst/>
          </a:prstGeom>
          <a:noFill/>
        </p:spPr>
        <p:txBody>
          <a:bodyPr wrap="square">
            <a:spAutoFit/>
          </a:bodyPr>
          <a:lstStyle/>
          <a:p>
            <a:pPr algn="just"/>
            <a:r>
              <a:rPr lang="en-US" sz="1400" dirty="0"/>
              <a:t>The main analysis showed a significant reduction in the risk of Hodgkin lymphoma (0.511 [0.332–0.787]), non-Hodgkin lymphomas (0.467 [0.369–0.591]), leukemia (0.563 [0.452–0.702]) and multiple myeloma (0.389 [0.268–0.566]) in the MBS group after adjusting for age, sex, obesity severity and risk factors for hematological cancer. </a:t>
            </a:r>
          </a:p>
          <a:p>
            <a:pPr algn="just"/>
            <a:endParaRPr lang="en-US" sz="1400" dirty="0"/>
          </a:p>
          <a:p>
            <a:pPr algn="just"/>
            <a:r>
              <a:rPr lang="en-US" sz="1400" dirty="0"/>
              <a:t>The propensity score analysis (139 414 individuals in the MBS group versus 278 828 in the control group) confirmed these results. The protective effect of MBS was</a:t>
            </a:r>
          </a:p>
          <a:p>
            <a:pPr algn="just"/>
            <a:r>
              <a:rPr lang="en-US" sz="1400" dirty="0"/>
              <a:t>consistent across genders and type of surgery.</a:t>
            </a:r>
          </a:p>
          <a:p>
            <a:pPr algn="just"/>
            <a:endParaRPr lang="en-US" sz="1400" dirty="0"/>
          </a:p>
          <a:p>
            <a:pPr algn="just"/>
            <a:r>
              <a:rPr lang="en-US" sz="1400" dirty="0"/>
              <a:t>MBS is associated with a significant reduction in the risk of hematological cancer in men and women and sleeve gastrectomy and Roux-en-Y gastric bypass are equally effective.</a:t>
            </a:r>
            <a:endParaRPr lang="it-IT" sz="1400" dirty="0"/>
          </a:p>
        </p:txBody>
      </p:sp>
    </p:spTree>
    <p:extLst>
      <p:ext uri="{BB962C8B-B14F-4D97-AF65-F5344CB8AC3E}">
        <p14:creationId xmlns:p14="http://schemas.microsoft.com/office/powerpoint/2010/main" val="2450392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C04A2-C979-669B-6FEE-6EE72C49A246}"/>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29DBBD1D-0F9D-89B9-ECF8-9FBC1DFF1AFE}"/>
              </a:ext>
            </a:extLst>
          </p:cNvPr>
          <p:cNvSpPr txBox="1"/>
          <p:nvPr/>
        </p:nvSpPr>
        <p:spPr>
          <a:xfrm>
            <a:off x="7196122" y="107939"/>
            <a:ext cx="6097604" cy="369332"/>
          </a:xfrm>
          <a:prstGeom prst="rect">
            <a:avLst/>
          </a:prstGeom>
          <a:noFill/>
        </p:spPr>
        <p:txBody>
          <a:bodyPr wrap="square">
            <a:spAutoFit/>
          </a:bodyPr>
          <a:lstStyle/>
          <a:p>
            <a:pPr algn="ctr"/>
            <a:r>
              <a:rPr lang="en-US" b="1" dirty="0">
                <a:solidFill>
                  <a:schemeClr val="accent5"/>
                </a:solidFill>
              </a:rPr>
              <a:t>Obesity and cancer risk</a:t>
            </a:r>
          </a:p>
        </p:txBody>
      </p:sp>
      <p:pic>
        <p:nvPicPr>
          <p:cNvPr id="4" name="Immagine 3">
            <a:extLst>
              <a:ext uri="{FF2B5EF4-FFF2-40B4-BE49-F238E27FC236}">
                <a16:creationId xmlns:a16="http://schemas.microsoft.com/office/drawing/2014/main" id="{183AF67B-403F-09A9-4AAB-F33BE55A54DD}"/>
              </a:ext>
            </a:extLst>
          </p:cNvPr>
          <p:cNvPicPr>
            <a:picLocks noChangeAspect="1"/>
          </p:cNvPicPr>
          <p:nvPr/>
        </p:nvPicPr>
        <p:blipFill>
          <a:blip r:embed="rId2"/>
          <a:stretch>
            <a:fillRect/>
          </a:stretch>
        </p:blipFill>
        <p:spPr>
          <a:xfrm>
            <a:off x="127842" y="611204"/>
            <a:ext cx="3836502" cy="1108597"/>
          </a:xfrm>
          <a:prstGeom prst="rect">
            <a:avLst/>
          </a:prstGeom>
        </p:spPr>
      </p:pic>
      <p:sp>
        <p:nvSpPr>
          <p:cNvPr id="5" name="CasellaDiTesto 4">
            <a:extLst>
              <a:ext uri="{FF2B5EF4-FFF2-40B4-BE49-F238E27FC236}">
                <a16:creationId xmlns:a16="http://schemas.microsoft.com/office/drawing/2014/main" id="{474CE23A-0FEE-F57B-E943-27C15557504B}"/>
              </a:ext>
            </a:extLst>
          </p:cNvPr>
          <p:cNvSpPr txBox="1"/>
          <p:nvPr/>
        </p:nvSpPr>
        <p:spPr>
          <a:xfrm>
            <a:off x="2155852" y="426538"/>
            <a:ext cx="690905" cy="369332"/>
          </a:xfrm>
          <a:prstGeom prst="rect">
            <a:avLst/>
          </a:prstGeom>
          <a:noFill/>
          <a:ln>
            <a:solidFill>
              <a:srgbClr val="000090"/>
            </a:solidFill>
          </a:ln>
        </p:spPr>
        <p:txBody>
          <a:bodyPr wrap="square" rtlCol="0">
            <a:spAutoFit/>
          </a:bodyPr>
          <a:lstStyle/>
          <a:p>
            <a:r>
              <a:rPr lang="it-IT" b="1" dirty="0">
                <a:solidFill>
                  <a:srgbClr val="000090"/>
                </a:solidFill>
              </a:rPr>
              <a:t>2024</a:t>
            </a:r>
          </a:p>
        </p:txBody>
      </p:sp>
      <p:sp>
        <p:nvSpPr>
          <p:cNvPr id="6" name="CasellaDiTesto 5">
            <a:extLst>
              <a:ext uri="{FF2B5EF4-FFF2-40B4-BE49-F238E27FC236}">
                <a16:creationId xmlns:a16="http://schemas.microsoft.com/office/drawing/2014/main" id="{C8195744-3B76-E8F7-598A-EBC670D23D91}"/>
              </a:ext>
            </a:extLst>
          </p:cNvPr>
          <p:cNvSpPr txBox="1"/>
          <p:nvPr/>
        </p:nvSpPr>
        <p:spPr>
          <a:xfrm>
            <a:off x="95084" y="6431462"/>
            <a:ext cx="11301228" cy="230832"/>
          </a:xfrm>
          <a:prstGeom prst="rect">
            <a:avLst/>
          </a:prstGeom>
          <a:noFill/>
        </p:spPr>
        <p:txBody>
          <a:bodyPr wrap="square">
            <a:spAutoFit/>
          </a:bodyPr>
          <a:lstStyle/>
          <a:p>
            <a:pPr algn="just"/>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Shi X, Jiang A, Qiu Z, Lin A, Liu Z, Zhu L, Mou W, Cheng Q, Zhang J, Miao K, Luo P. Novel perspectives on the link between obesity and cancer risk: from mechanisms to clinical implications. </a:t>
            </a:r>
            <a:r>
              <a:rPr lang="it-IT"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Front </a:t>
            </a:r>
            <a:r>
              <a:rPr lang="it-IT" sz="9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Med</a:t>
            </a:r>
            <a:r>
              <a:rPr lang="it-IT"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2024 Dec;18(6):945-968.</a:t>
            </a:r>
            <a:endParaRPr lang="it-IT" sz="900" dirty="0">
              <a:solidFill>
                <a:schemeClr val="accent5"/>
              </a:solidFill>
            </a:endParaRPr>
          </a:p>
        </p:txBody>
      </p:sp>
      <p:pic>
        <p:nvPicPr>
          <p:cNvPr id="7" name="Immagine 6">
            <a:extLst>
              <a:ext uri="{FF2B5EF4-FFF2-40B4-BE49-F238E27FC236}">
                <a16:creationId xmlns:a16="http://schemas.microsoft.com/office/drawing/2014/main" id="{891FA8AD-7B7A-13A6-FE63-5C081F874AE2}"/>
              </a:ext>
            </a:extLst>
          </p:cNvPr>
          <p:cNvPicPr>
            <a:picLocks noChangeAspect="1"/>
          </p:cNvPicPr>
          <p:nvPr/>
        </p:nvPicPr>
        <p:blipFill>
          <a:blip r:embed="rId3">
            <a:extLst>
              <a:ext uri="{28A0092B-C50C-407E-A947-70E740481C1C}">
                <a14:useLocalDpi xmlns:a14="http://schemas.microsoft.com/office/drawing/2010/main" val="0"/>
              </a:ext>
            </a:extLst>
          </a:blip>
          <a:srcRect l="13775" r="13093"/>
          <a:stretch>
            <a:fillRect/>
          </a:stretch>
        </p:blipFill>
        <p:spPr bwMode="auto">
          <a:xfrm>
            <a:off x="100481" y="1859066"/>
            <a:ext cx="3863863" cy="3628460"/>
          </a:xfrm>
          <a:prstGeom prst="rect">
            <a:avLst/>
          </a:prstGeom>
          <a:noFill/>
          <a:ln>
            <a:noFill/>
          </a:ln>
        </p:spPr>
      </p:pic>
      <p:pic>
        <p:nvPicPr>
          <p:cNvPr id="8" name="Immagine 7">
            <a:extLst>
              <a:ext uri="{FF2B5EF4-FFF2-40B4-BE49-F238E27FC236}">
                <a16:creationId xmlns:a16="http://schemas.microsoft.com/office/drawing/2014/main" id="{B5819500-1639-99D2-959D-F17EF2952D5D}"/>
              </a:ext>
            </a:extLst>
          </p:cNvPr>
          <p:cNvPicPr>
            <a:picLocks noChangeAspect="1"/>
          </p:cNvPicPr>
          <p:nvPr/>
        </p:nvPicPr>
        <p:blipFill>
          <a:blip r:embed="rId4">
            <a:extLst>
              <a:ext uri="{28A0092B-C50C-407E-A947-70E740481C1C}">
                <a14:useLocalDpi xmlns:a14="http://schemas.microsoft.com/office/drawing/2010/main" val="0"/>
              </a:ext>
            </a:extLst>
          </a:blip>
          <a:srcRect l="11833" r="13271"/>
          <a:stretch>
            <a:fillRect/>
          </a:stretch>
        </p:blipFill>
        <p:spPr bwMode="auto">
          <a:xfrm>
            <a:off x="4985886" y="472459"/>
            <a:ext cx="5361272" cy="5858116"/>
          </a:xfrm>
          <a:prstGeom prst="rect">
            <a:avLst/>
          </a:prstGeom>
          <a:noFill/>
          <a:ln>
            <a:noFill/>
          </a:ln>
        </p:spPr>
      </p:pic>
      <p:sp>
        <p:nvSpPr>
          <p:cNvPr id="9" name="CasellaDiTesto 8">
            <a:extLst>
              <a:ext uri="{FF2B5EF4-FFF2-40B4-BE49-F238E27FC236}">
                <a16:creationId xmlns:a16="http://schemas.microsoft.com/office/drawing/2014/main" id="{FBC65D05-D2F2-8EE3-199C-AA839F455E3F}"/>
              </a:ext>
            </a:extLst>
          </p:cNvPr>
          <p:cNvSpPr txBox="1"/>
          <p:nvPr/>
        </p:nvSpPr>
        <p:spPr>
          <a:xfrm>
            <a:off x="0" y="70182"/>
            <a:ext cx="8123722" cy="369332"/>
          </a:xfrm>
          <a:prstGeom prst="rect">
            <a:avLst/>
          </a:prstGeom>
          <a:noFill/>
        </p:spPr>
        <p:txBody>
          <a:bodyPr wrap="square">
            <a:spAutoFit/>
          </a:bodyPr>
          <a:lstStyle/>
          <a:p>
            <a:r>
              <a:rPr lang="it-IT" sz="1800" b="1" dirty="0">
                <a:solidFill>
                  <a:schemeClr val="tx2"/>
                </a:solidFill>
              </a:rPr>
              <a:t>Chirurgia Bariatrica e Metabolica e cancro: si può parlare di prevenzione?</a:t>
            </a:r>
            <a:endParaRPr lang="it-IT" b="1" dirty="0">
              <a:solidFill>
                <a:schemeClr val="tx2"/>
              </a:solidFill>
            </a:endParaRPr>
          </a:p>
        </p:txBody>
      </p:sp>
    </p:spTree>
    <p:extLst>
      <p:ext uri="{BB962C8B-B14F-4D97-AF65-F5344CB8AC3E}">
        <p14:creationId xmlns:p14="http://schemas.microsoft.com/office/powerpoint/2010/main" val="2992749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FC5AE-74C9-11AB-E5FC-C3FAED71B06E}"/>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8E0F978A-8B21-1200-CC1D-90F2FFDBEFA6}"/>
              </a:ext>
            </a:extLst>
          </p:cNvPr>
          <p:cNvSpPr txBox="1"/>
          <p:nvPr/>
        </p:nvSpPr>
        <p:spPr>
          <a:xfrm>
            <a:off x="0" y="70182"/>
            <a:ext cx="8123722" cy="369332"/>
          </a:xfrm>
          <a:prstGeom prst="rect">
            <a:avLst/>
          </a:prstGeom>
          <a:noFill/>
        </p:spPr>
        <p:txBody>
          <a:bodyPr wrap="square">
            <a:spAutoFit/>
          </a:bodyPr>
          <a:lstStyle/>
          <a:p>
            <a:r>
              <a:rPr lang="it-IT" sz="1800" b="1" dirty="0">
                <a:solidFill>
                  <a:schemeClr val="tx2"/>
                </a:solidFill>
              </a:rPr>
              <a:t>Chirurgia Bariatrica e Metabolica e cancro: si può parlare di prevenzione?</a:t>
            </a:r>
            <a:endParaRPr lang="it-IT" b="1" dirty="0">
              <a:solidFill>
                <a:schemeClr val="tx2"/>
              </a:solidFill>
            </a:endParaRPr>
          </a:p>
        </p:txBody>
      </p:sp>
      <p:sp>
        <p:nvSpPr>
          <p:cNvPr id="5" name="CasellaDiTesto 4">
            <a:extLst>
              <a:ext uri="{FF2B5EF4-FFF2-40B4-BE49-F238E27FC236}">
                <a16:creationId xmlns:a16="http://schemas.microsoft.com/office/drawing/2014/main" id="{0D39B671-3E71-DBCD-E398-3E51B6596107}"/>
              </a:ext>
            </a:extLst>
          </p:cNvPr>
          <p:cNvSpPr txBox="1"/>
          <p:nvPr/>
        </p:nvSpPr>
        <p:spPr>
          <a:xfrm>
            <a:off x="0" y="6556986"/>
            <a:ext cx="11742821" cy="230832"/>
          </a:xfrm>
          <a:prstGeom prst="rect">
            <a:avLst/>
          </a:prstGeom>
          <a:noFill/>
        </p:spPr>
        <p:txBody>
          <a:bodyPr wrap="square">
            <a:spAutoFit/>
          </a:bodyPr>
          <a:lstStyle/>
          <a:p>
            <a:r>
              <a:rPr lang="en-US" sz="900" dirty="0" err="1">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Bulsei</a:t>
            </a:r>
            <a:r>
              <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J, </a:t>
            </a:r>
            <a:r>
              <a:rPr lang="en-US" sz="900" dirty="0" err="1">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Carandina</a:t>
            </a:r>
            <a:r>
              <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S, </a:t>
            </a:r>
            <a:r>
              <a:rPr lang="en-US" sz="900" dirty="0" err="1">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Zulian</a:t>
            </a:r>
            <a:r>
              <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V, </a:t>
            </a:r>
            <a:r>
              <a:rPr lang="en-US" sz="900" dirty="0" err="1">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Fontas</a:t>
            </a:r>
            <a:r>
              <a:rPr lang="en-US" sz="9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E, Iannelli A. Metabolic and bariatric surgery reduces the risk of hematological cancer in individuals with obesity: a nationwide administrative data study in France. Int J Surg. 2025 Oct 1;111(10):6970-6977. </a:t>
            </a:r>
            <a:endParaRPr lang="it-IT" sz="900" dirty="0">
              <a:solidFill>
                <a:schemeClr val="tx2"/>
              </a:solidFill>
            </a:endParaRPr>
          </a:p>
        </p:txBody>
      </p:sp>
      <p:pic>
        <p:nvPicPr>
          <p:cNvPr id="7" name="Immagine 6" descr="Immagine che contiene testo, schermata, Carattere&#10;&#10;Il contenuto generato dall'IA potrebbe non essere corretto.">
            <a:extLst>
              <a:ext uri="{FF2B5EF4-FFF2-40B4-BE49-F238E27FC236}">
                <a16:creationId xmlns:a16="http://schemas.microsoft.com/office/drawing/2014/main" id="{3CC9B73B-8498-5B5C-3B74-C928531C34B8}"/>
              </a:ext>
            </a:extLst>
          </p:cNvPr>
          <p:cNvPicPr>
            <a:picLocks noChangeAspect="1"/>
          </p:cNvPicPr>
          <p:nvPr/>
        </p:nvPicPr>
        <p:blipFill>
          <a:blip r:embed="rId2"/>
          <a:stretch>
            <a:fillRect/>
          </a:stretch>
        </p:blipFill>
        <p:spPr>
          <a:xfrm>
            <a:off x="0" y="367001"/>
            <a:ext cx="3647975" cy="1088509"/>
          </a:xfrm>
          <a:prstGeom prst="rect">
            <a:avLst/>
          </a:prstGeom>
        </p:spPr>
      </p:pic>
      <p:sp>
        <p:nvSpPr>
          <p:cNvPr id="8" name="CasellaDiTesto 7">
            <a:extLst>
              <a:ext uri="{FF2B5EF4-FFF2-40B4-BE49-F238E27FC236}">
                <a16:creationId xmlns:a16="http://schemas.microsoft.com/office/drawing/2014/main" id="{62D4C0D5-094C-BC91-7CB2-50CA71907CD0}"/>
              </a:ext>
            </a:extLst>
          </p:cNvPr>
          <p:cNvSpPr txBox="1"/>
          <p:nvPr/>
        </p:nvSpPr>
        <p:spPr>
          <a:xfrm>
            <a:off x="3455263" y="443844"/>
            <a:ext cx="690905" cy="369332"/>
          </a:xfrm>
          <a:prstGeom prst="rect">
            <a:avLst/>
          </a:prstGeom>
          <a:noFill/>
          <a:ln>
            <a:solidFill>
              <a:srgbClr val="000090"/>
            </a:solidFill>
          </a:ln>
        </p:spPr>
        <p:txBody>
          <a:bodyPr wrap="square" rtlCol="0">
            <a:spAutoFit/>
          </a:bodyPr>
          <a:lstStyle/>
          <a:p>
            <a:r>
              <a:rPr lang="it-IT" b="1" dirty="0">
                <a:solidFill>
                  <a:srgbClr val="000090"/>
                </a:solidFill>
              </a:rPr>
              <a:t>2025</a:t>
            </a:r>
          </a:p>
        </p:txBody>
      </p:sp>
      <p:pic>
        <p:nvPicPr>
          <p:cNvPr id="4" name="Immagine 3">
            <a:extLst>
              <a:ext uri="{FF2B5EF4-FFF2-40B4-BE49-F238E27FC236}">
                <a16:creationId xmlns:a16="http://schemas.microsoft.com/office/drawing/2014/main" id="{BE1E1557-66FD-4AF9-479C-FAF714843F30}"/>
              </a:ext>
            </a:extLst>
          </p:cNvPr>
          <p:cNvPicPr>
            <a:picLocks noChangeAspect="1"/>
          </p:cNvPicPr>
          <p:nvPr/>
        </p:nvPicPr>
        <p:blipFill>
          <a:blip r:embed="rId3"/>
          <a:stretch>
            <a:fillRect/>
          </a:stretch>
        </p:blipFill>
        <p:spPr>
          <a:xfrm>
            <a:off x="1823987" y="1505538"/>
            <a:ext cx="8992276" cy="5001419"/>
          </a:xfrm>
          <a:prstGeom prst="rect">
            <a:avLst/>
          </a:prstGeom>
        </p:spPr>
      </p:pic>
    </p:spTree>
    <p:extLst>
      <p:ext uri="{BB962C8B-B14F-4D97-AF65-F5344CB8AC3E}">
        <p14:creationId xmlns:p14="http://schemas.microsoft.com/office/powerpoint/2010/main" val="38038042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Carattere, logo, Elementi grafici&#10;&#10;Il contenuto generato dall'IA potrebbe non essere corretto.">
            <a:extLst>
              <a:ext uri="{FF2B5EF4-FFF2-40B4-BE49-F238E27FC236}">
                <a16:creationId xmlns:a16="http://schemas.microsoft.com/office/drawing/2014/main" id="{BF0319DC-C7B0-D5CA-3E8F-5B36FCB3EEF6}"/>
              </a:ext>
            </a:extLst>
          </p:cNvPr>
          <p:cNvPicPr>
            <a:picLocks noChangeAspect="1"/>
          </p:cNvPicPr>
          <p:nvPr/>
        </p:nvPicPr>
        <p:blipFill>
          <a:blip r:embed="rId2"/>
          <a:stretch>
            <a:fillRect/>
          </a:stretch>
        </p:blipFill>
        <p:spPr>
          <a:xfrm>
            <a:off x="4019579" y="4153045"/>
            <a:ext cx="2242686" cy="802429"/>
          </a:xfrm>
          <a:prstGeom prst="rect">
            <a:avLst/>
          </a:prstGeom>
        </p:spPr>
      </p:pic>
      <p:pic>
        <p:nvPicPr>
          <p:cNvPr id="5" name="Immagine 4" descr="Immagine che contiene testo, Carattere, schermata, algebra&#10;&#10;Il contenuto generato dall'IA potrebbe non essere corretto.">
            <a:extLst>
              <a:ext uri="{FF2B5EF4-FFF2-40B4-BE49-F238E27FC236}">
                <a16:creationId xmlns:a16="http://schemas.microsoft.com/office/drawing/2014/main" id="{E938F14B-5874-8720-9078-83AF51D89FAC}"/>
              </a:ext>
            </a:extLst>
          </p:cNvPr>
          <p:cNvPicPr>
            <a:picLocks noChangeAspect="1"/>
          </p:cNvPicPr>
          <p:nvPr/>
        </p:nvPicPr>
        <p:blipFill>
          <a:blip r:embed="rId3"/>
          <a:stretch>
            <a:fillRect/>
          </a:stretch>
        </p:blipFill>
        <p:spPr>
          <a:xfrm>
            <a:off x="2272722" y="4889633"/>
            <a:ext cx="5950652" cy="1648117"/>
          </a:xfrm>
          <a:prstGeom prst="rect">
            <a:avLst/>
          </a:prstGeom>
        </p:spPr>
      </p:pic>
      <p:pic>
        <p:nvPicPr>
          <p:cNvPr id="6" name="Immagine 5">
            <a:extLst>
              <a:ext uri="{FF2B5EF4-FFF2-40B4-BE49-F238E27FC236}">
                <a16:creationId xmlns:a16="http://schemas.microsoft.com/office/drawing/2014/main" id="{8DAD4C48-5B8C-E86F-7461-F949F8281B13}"/>
              </a:ext>
            </a:extLst>
          </p:cNvPr>
          <p:cNvPicPr>
            <a:picLocks noChangeAspect="1"/>
          </p:cNvPicPr>
          <p:nvPr/>
        </p:nvPicPr>
        <p:blipFill>
          <a:blip r:embed="rId4"/>
          <a:stretch>
            <a:fillRect/>
          </a:stretch>
        </p:blipFill>
        <p:spPr>
          <a:xfrm>
            <a:off x="8502506" y="4088110"/>
            <a:ext cx="3689494" cy="2769890"/>
          </a:xfrm>
          <a:prstGeom prst="rect">
            <a:avLst/>
          </a:prstGeom>
        </p:spPr>
      </p:pic>
      <p:pic>
        <p:nvPicPr>
          <p:cNvPr id="7" name="Immagine 6">
            <a:extLst>
              <a:ext uri="{FF2B5EF4-FFF2-40B4-BE49-F238E27FC236}">
                <a16:creationId xmlns:a16="http://schemas.microsoft.com/office/drawing/2014/main" id="{5B4F3936-5862-8BF6-8687-63F230C77328}"/>
              </a:ext>
            </a:extLst>
          </p:cNvPr>
          <p:cNvPicPr>
            <a:picLocks noChangeAspect="1"/>
          </p:cNvPicPr>
          <p:nvPr/>
        </p:nvPicPr>
        <p:blipFill>
          <a:blip r:embed="rId5"/>
          <a:stretch>
            <a:fillRect/>
          </a:stretch>
        </p:blipFill>
        <p:spPr>
          <a:xfrm>
            <a:off x="0" y="5597532"/>
            <a:ext cx="2147193" cy="1260468"/>
          </a:xfrm>
          <a:prstGeom prst="rect">
            <a:avLst/>
          </a:prstGeom>
        </p:spPr>
      </p:pic>
      <p:sp>
        <p:nvSpPr>
          <p:cNvPr id="8" name="CasellaDiTesto 7">
            <a:extLst>
              <a:ext uri="{FF2B5EF4-FFF2-40B4-BE49-F238E27FC236}">
                <a16:creationId xmlns:a16="http://schemas.microsoft.com/office/drawing/2014/main" id="{E3E26624-E97C-EED8-EC07-7DC2050E5A9E}"/>
              </a:ext>
            </a:extLst>
          </p:cNvPr>
          <p:cNvSpPr txBox="1"/>
          <p:nvPr/>
        </p:nvSpPr>
        <p:spPr>
          <a:xfrm>
            <a:off x="3173568" y="0"/>
            <a:ext cx="5688530" cy="369332"/>
          </a:xfrm>
          <a:prstGeom prst="rect">
            <a:avLst/>
          </a:prstGeom>
          <a:noFill/>
        </p:spPr>
        <p:txBody>
          <a:bodyPr wrap="square" rtlCol="0">
            <a:spAutoFit/>
          </a:bodyPr>
          <a:lstStyle/>
          <a:p>
            <a:pPr algn="ctr"/>
            <a:r>
              <a:rPr lang="en-US" b="1" dirty="0"/>
              <a:t>IFSO POSITION STATEMENT WRITING TASK FORCE</a:t>
            </a:r>
            <a:endParaRPr lang="it-IT" b="1" dirty="0"/>
          </a:p>
        </p:txBody>
      </p:sp>
      <p:pic>
        <p:nvPicPr>
          <p:cNvPr id="9" name="Immagine 8">
            <a:extLst>
              <a:ext uri="{FF2B5EF4-FFF2-40B4-BE49-F238E27FC236}">
                <a16:creationId xmlns:a16="http://schemas.microsoft.com/office/drawing/2014/main" id="{E78479F1-BAB0-BA4C-7699-E28FFF2F214F}"/>
              </a:ext>
            </a:extLst>
          </p:cNvPr>
          <p:cNvPicPr>
            <a:picLocks noChangeAspect="1"/>
          </p:cNvPicPr>
          <p:nvPr/>
        </p:nvPicPr>
        <p:blipFill>
          <a:blip r:embed="rId6"/>
          <a:srcRect l="20276" t="15720" r="23756" b="21122"/>
          <a:stretch>
            <a:fillRect/>
          </a:stretch>
        </p:blipFill>
        <p:spPr>
          <a:xfrm>
            <a:off x="6636145" y="2516685"/>
            <a:ext cx="922914" cy="1549668"/>
          </a:xfrm>
          <a:prstGeom prst="rect">
            <a:avLst/>
          </a:prstGeom>
        </p:spPr>
      </p:pic>
      <p:pic>
        <p:nvPicPr>
          <p:cNvPr id="10" name="Immagine 9">
            <a:extLst>
              <a:ext uri="{FF2B5EF4-FFF2-40B4-BE49-F238E27FC236}">
                <a16:creationId xmlns:a16="http://schemas.microsoft.com/office/drawing/2014/main" id="{FF57648D-B2DC-AE46-3170-C085C0C2390F}"/>
              </a:ext>
            </a:extLst>
          </p:cNvPr>
          <p:cNvPicPr>
            <a:picLocks noChangeAspect="1"/>
          </p:cNvPicPr>
          <p:nvPr/>
        </p:nvPicPr>
        <p:blipFill>
          <a:blip r:embed="rId7"/>
          <a:stretch>
            <a:fillRect/>
          </a:stretch>
        </p:blipFill>
        <p:spPr>
          <a:xfrm>
            <a:off x="7538527" y="2516685"/>
            <a:ext cx="1203272" cy="1549668"/>
          </a:xfrm>
          <a:prstGeom prst="rect">
            <a:avLst/>
          </a:prstGeom>
        </p:spPr>
      </p:pic>
      <p:pic>
        <p:nvPicPr>
          <p:cNvPr id="11" name="Immagine 10">
            <a:extLst>
              <a:ext uri="{FF2B5EF4-FFF2-40B4-BE49-F238E27FC236}">
                <a16:creationId xmlns:a16="http://schemas.microsoft.com/office/drawing/2014/main" id="{DBE4BE88-B1C5-BAF3-4DB3-6D6DCDC9B6F6}"/>
              </a:ext>
            </a:extLst>
          </p:cNvPr>
          <p:cNvPicPr>
            <a:picLocks noChangeAspect="1"/>
          </p:cNvPicPr>
          <p:nvPr/>
        </p:nvPicPr>
        <p:blipFill>
          <a:blip r:embed="rId8"/>
          <a:srcRect l="13958"/>
          <a:stretch>
            <a:fillRect/>
          </a:stretch>
        </p:blipFill>
        <p:spPr>
          <a:xfrm>
            <a:off x="8741799" y="2516684"/>
            <a:ext cx="1381728" cy="1549669"/>
          </a:xfrm>
          <a:prstGeom prst="rect">
            <a:avLst/>
          </a:prstGeom>
        </p:spPr>
      </p:pic>
      <p:pic>
        <p:nvPicPr>
          <p:cNvPr id="12" name="Immagine 11">
            <a:extLst>
              <a:ext uri="{FF2B5EF4-FFF2-40B4-BE49-F238E27FC236}">
                <a16:creationId xmlns:a16="http://schemas.microsoft.com/office/drawing/2014/main" id="{CE142137-904A-768D-C0BC-32A3E87C842E}"/>
              </a:ext>
            </a:extLst>
          </p:cNvPr>
          <p:cNvPicPr>
            <a:picLocks noChangeAspect="1"/>
          </p:cNvPicPr>
          <p:nvPr/>
        </p:nvPicPr>
        <p:blipFill>
          <a:blip r:embed="rId9"/>
          <a:srcRect l="15268" t="9558" r="20260" b="-5987"/>
          <a:stretch>
            <a:fillRect/>
          </a:stretch>
        </p:blipFill>
        <p:spPr>
          <a:xfrm>
            <a:off x="5420054" y="2516685"/>
            <a:ext cx="1195559" cy="1687149"/>
          </a:xfrm>
          <a:prstGeom prst="rect">
            <a:avLst/>
          </a:prstGeom>
        </p:spPr>
      </p:pic>
      <p:pic>
        <p:nvPicPr>
          <p:cNvPr id="14" name="Immagine 13" descr="Immagine che contiene Viso umano, persona, vestiti, cravatta&#10;&#10;Il contenuto generato dall'IA potrebbe non essere corretto.">
            <a:extLst>
              <a:ext uri="{FF2B5EF4-FFF2-40B4-BE49-F238E27FC236}">
                <a16:creationId xmlns:a16="http://schemas.microsoft.com/office/drawing/2014/main" id="{489A351B-0A22-1031-9F64-AE16CDD93BC5}"/>
              </a:ext>
            </a:extLst>
          </p:cNvPr>
          <p:cNvPicPr>
            <a:picLocks noChangeAspect="1"/>
          </p:cNvPicPr>
          <p:nvPr/>
        </p:nvPicPr>
        <p:blipFill>
          <a:blip r:embed="rId10"/>
          <a:srcRect l="26001" r="13436"/>
          <a:stretch>
            <a:fillRect/>
          </a:stretch>
        </p:blipFill>
        <p:spPr>
          <a:xfrm>
            <a:off x="5299087" y="353512"/>
            <a:ext cx="1001428" cy="1613917"/>
          </a:xfrm>
          <a:prstGeom prst="rect">
            <a:avLst/>
          </a:prstGeom>
        </p:spPr>
      </p:pic>
      <p:pic>
        <p:nvPicPr>
          <p:cNvPr id="15" name="Immagine 14">
            <a:extLst>
              <a:ext uri="{FF2B5EF4-FFF2-40B4-BE49-F238E27FC236}">
                <a16:creationId xmlns:a16="http://schemas.microsoft.com/office/drawing/2014/main" id="{571AFB3E-5C18-2536-82A1-16A561CA67E5}"/>
              </a:ext>
            </a:extLst>
          </p:cNvPr>
          <p:cNvPicPr>
            <a:picLocks noChangeAspect="1"/>
          </p:cNvPicPr>
          <p:nvPr/>
        </p:nvPicPr>
        <p:blipFill>
          <a:blip r:embed="rId11"/>
          <a:srcRect l="17557" t="13406" r="11892" b="27845"/>
          <a:stretch>
            <a:fillRect/>
          </a:stretch>
        </p:blipFill>
        <p:spPr>
          <a:xfrm>
            <a:off x="10123527" y="2558993"/>
            <a:ext cx="1963807" cy="1529117"/>
          </a:xfrm>
          <a:prstGeom prst="rect">
            <a:avLst/>
          </a:prstGeom>
        </p:spPr>
      </p:pic>
      <p:pic>
        <p:nvPicPr>
          <p:cNvPr id="16" name="Immagine 15">
            <a:extLst>
              <a:ext uri="{FF2B5EF4-FFF2-40B4-BE49-F238E27FC236}">
                <a16:creationId xmlns:a16="http://schemas.microsoft.com/office/drawing/2014/main" id="{3740D106-19FE-788A-7FB8-D6E61D9BD921}"/>
              </a:ext>
            </a:extLst>
          </p:cNvPr>
          <p:cNvPicPr>
            <a:picLocks noChangeAspect="1"/>
          </p:cNvPicPr>
          <p:nvPr/>
        </p:nvPicPr>
        <p:blipFill>
          <a:blip r:embed="rId12"/>
          <a:srcRect l="12479" t="15995" r="11420" b="29495"/>
          <a:stretch>
            <a:fillRect/>
          </a:stretch>
        </p:blipFill>
        <p:spPr>
          <a:xfrm>
            <a:off x="2265398" y="2538440"/>
            <a:ext cx="3134124" cy="1549670"/>
          </a:xfrm>
          <a:prstGeom prst="rect">
            <a:avLst/>
          </a:prstGeom>
        </p:spPr>
      </p:pic>
      <p:pic>
        <p:nvPicPr>
          <p:cNvPr id="17" name="Immagine 16">
            <a:extLst>
              <a:ext uri="{FF2B5EF4-FFF2-40B4-BE49-F238E27FC236}">
                <a16:creationId xmlns:a16="http://schemas.microsoft.com/office/drawing/2014/main" id="{534A034D-32A4-DBEA-7CD3-C56CEC4BAEE5}"/>
              </a:ext>
            </a:extLst>
          </p:cNvPr>
          <p:cNvPicPr>
            <a:picLocks noChangeAspect="1"/>
          </p:cNvPicPr>
          <p:nvPr/>
        </p:nvPicPr>
        <p:blipFill>
          <a:blip r:embed="rId13"/>
          <a:stretch>
            <a:fillRect/>
          </a:stretch>
        </p:blipFill>
        <p:spPr>
          <a:xfrm>
            <a:off x="1155085" y="2552763"/>
            <a:ext cx="1031392" cy="1549671"/>
          </a:xfrm>
          <a:prstGeom prst="rect">
            <a:avLst/>
          </a:prstGeom>
        </p:spPr>
      </p:pic>
      <p:sp>
        <p:nvSpPr>
          <p:cNvPr id="18" name="CasellaDiTesto 17">
            <a:extLst>
              <a:ext uri="{FF2B5EF4-FFF2-40B4-BE49-F238E27FC236}">
                <a16:creationId xmlns:a16="http://schemas.microsoft.com/office/drawing/2014/main" id="{8F026124-53D7-A978-512C-2089714E9914}"/>
              </a:ext>
            </a:extLst>
          </p:cNvPr>
          <p:cNvSpPr txBox="1"/>
          <p:nvPr/>
        </p:nvSpPr>
        <p:spPr>
          <a:xfrm>
            <a:off x="10492928" y="1993464"/>
            <a:ext cx="924025" cy="523220"/>
          </a:xfrm>
          <a:prstGeom prst="rect">
            <a:avLst/>
          </a:prstGeom>
          <a:noFill/>
        </p:spPr>
        <p:txBody>
          <a:bodyPr wrap="square" rtlCol="0">
            <a:spAutoFit/>
          </a:bodyPr>
          <a:lstStyle/>
          <a:p>
            <a:pPr algn="ctr"/>
            <a:r>
              <a:rPr lang="en-US" sz="1400" b="1" dirty="0"/>
              <a:t>Wendy </a:t>
            </a:r>
          </a:p>
          <a:p>
            <a:pPr algn="ctr"/>
            <a:r>
              <a:rPr lang="en-US" sz="1400" b="1" dirty="0"/>
              <a:t>Brown</a:t>
            </a:r>
            <a:endParaRPr lang="it-IT" sz="1400" b="1" dirty="0"/>
          </a:p>
        </p:txBody>
      </p:sp>
      <p:sp>
        <p:nvSpPr>
          <p:cNvPr id="19" name="CasellaDiTesto 18">
            <a:extLst>
              <a:ext uri="{FF2B5EF4-FFF2-40B4-BE49-F238E27FC236}">
                <a16:creationId xmlns:a16="http://schemas.microsoft.com/office/drawing/2014/main" id="{2078210C-D95A-30E8-17B8-D7350588E6B9}"/>
              </a:ext>
            </a:extLst>
          </p:cNvPr>
          <p:cNvSpPr txBox="1"/>
          <p:nvPr/>
        </p:nvSpPr>
        <p:spPr>
          <a:xfrm>
            <a:off x="8573692" y="1969485"/>
            <a:ext cx="1491650" cy="523220"/>
          </a:xfrm>
          <a:prstGeom prst="rect">
            <a:avLst/>
          </a:prstGeom>
          <a:noFill/>
        </p:spPr>
        <p:txBody>
          <a:bodyPr wrap="square" rtlCol="0">
            <a:spAutoFit/>
          </a:bodyPr>
          <a:lstStyle/>
          <a:p>
            <a:pPr algn="ctr"/>
            <a:r>
              <a:rPr lang="en-US" sz="1400" b="1" dirty="0"/>
              <a:t>Ali </a:t>
            </a:r>
          </a:p>
          <a:p>
            <a:pPr algn="ctr"/>
            <a:r>
              <a:rPr lang="en-US" sz="1400" b="1" dirty="0"/>
              <a:t>Aminian</a:t>
            </a:r>
            <a:endParaRPr lang="it-IT" sz="1400" b="1" dirty="0"/>
          </a:p>
        </p:txBody>
      </p:sp>
      <p:sp>
        <p:nvSpPr>
          <p:cNvPr id="20" name="CasellaDiTesto 19">
            <a:extLst>
              <a:ext uri="{FF2B5EF4-FFF2-40B4-BE49-F238E27FC236}">
                <a16:creationId xmlns:a16="http://schemas.microsoft.com/office/drawing/2014/main" id="{72922DE1-C2A9-C3FF-B41B-27854EA1E746}"/>
              </a:ext>
            </a:extLst>
          </p:cNvPr>
          <p:cNvSpPr txBox="1"/>
          <p:nvPr/>
        </p:nvSpPr>
        <p:spPr>
          <a:xfrm>
            <a:off x="7610824" y="1912176"/>
            <a:ext cx="924025" cy="523220"/>
          </a:xfrm>
          <a:prstGeom prst="rect">
            <a:avLst/>
          </a:prstGeom>
          <a:noFill/>
        </p:spPr>
        <p:txBody>
          <a:bodyPr wrap="square" rtlCol="0">
            <a:spAutoFit/>
          </a:bodyPr>
          <a:lstStyle/>
          <a:p>
            <a:pPr algn="ctr"/>
            <a:r>
              <a:rPr lang="en-US" sz="1400" b="1" dirty="0"/>
              <a:t>Lilian Kow</a:t>
            </a:r>
            <a:endParaRPr lang="it-IT" sz="1400" b="1" dirty="0"/>
          </a:p>
        </p:txBody>
      </p:sp>
      <p:sp>
        <p:nvSpPr>
          <p:cNvPr id="21" name="CasellaDiTesto 20">
            <a:extLst>
              <a:ext uri="{FF2B5EF4-FFF2-40B4-BE49-F238E27FC236}">
                <a16:creationId xmlns:a16="http://schemas.microsoft.com/office/drawing/2014/main" id="{D306A093-A1C4-1F24-169D-B77DC890926C}"/>
              </a:ext>
            </a:extLst>
          </p:cNvPr>
          <p:cNvSpPr txBox="1"/>
          <p:nvPr/>
        </p:nvSpPr>
        <p:spPr>
          <a:xfrm>
            <a:off x="6667377" y="1980029"/>
            <a:ext cx="924025" cy="523220"/>
          </a:xfrm>
          <a:prstGeom prst="rect">
            <a:avLst/>
          </a:prstGeom>
          <a:noFill/>
        </p:spPr>
        <p:txBody>
          <a:bodyPr wrap="square" rtlCol="0">
            <a:spAutoFit/>
          </a:bodyPr>
          <a:lstStyle/>
          <a:p>
            <a:pPr algn="ctr"/>
            <a:r>
              <a:rPr lang="en-US" sz="1400" b="1" dirty="0"/>
              <a:t>Ashraf</a:t>
            </a:r>
          </a:p>
          <a:p>
            <a:pPr algn="ctr"/>
            <a:r>
              <a:rPr lang="en-US" sz="1400" b="1" dirty="0"/>
              <a:t>Haddad</a:t>
            </a:r>
            <a:endParaRPr lang="it-IT" sz="1400" b="1" dirty="0"/>
          </a:p>
        </p:txBody>
      </p:sp>
      <p:sp>
        <p:nvSpPr>
          <p:cNvPr id="22" name="CasellaDiTesto 21">
            <a:extLst>
              <a:ext uri="{FF2B5EF4-FFF2-40B4-BE49-F238E27FC236}">
                <a16:creationId xmlns:a16="http://schemas.microsoft.com/office/drawing/2014/main" id="{DF1ACBCC-9041-610C-DC5B-F566D2AC98F3}"/>
              </a:ext>
            </a:extLst>
          </p:cNvPr>
          <p:cNvSpPr txBox="1"/>
          <p:nvPr/>
        </p:nvSpPr>
        <p:spPr>
          <a:xfrm>
            <a:off x="3267604" y="515503"/>
            <a:ext cx="1937447" cy="523220"/>
          </a:xfrm>
          <a:prstGeom prst="rect">
            <a:avLst/>
          </a:prstGeom>
          <a:noFill/>
        </p:spPr>
        <p:txBody>
          <a:bodyPr wrap="square" rtlCol="0">
            <a:spAutoFit/>
          </a:bodyPr>
          <a:lstStyle/>
          <a:p>
            <a:pPr algn="ctr"/>
            <a:r>
              <a:rPr lang="en-US" sz="1400" b="1" dirty="0">
                <a:solidFill>
                  <a:schemeClr val="accent2"/>
                </a:solidFill>
              </a:rPr>
              <a:t>Coordinator</a:t>
            </a:r>
            <a:r>
              <a:rPr lang="it-IT" sz="1400" b="1" dirty="0">
                <a:solidFill>
                  <a:schemeClr val="accent2"/>
                </a:solidFill>
              </a:rPr>
              <a:t>: Maurizio De Luca</a:t>
            </a:r>
          </a:p>
        </p:txBody>
      </p:sp>
      <p:sp>
        <p:nvSpPr>
          <p:cNvPr id="23" name="CasellaDiTesto 22">
            <a:extLst>
              <a:ext uri="{FF2B5EF4-FFF2-40B4-BE49-F238E27FC236}">
                <a16:creationId xmlns:a16="http://schemas.microsoft.com/office/drawing/2014/main" id="{5AFF2D66-3453-1CC1-224D-9408CADF0895}"/>
              </a:ext>
            </a:extLst>
          </p:cNvPr>
          <p:cNvSpPr txBox="1"/>
          <p:nvPr/>
        </p:nvSpPr>
        <p:spPr>
          <a:xfrm>
            <a:off x="3246593" y="2047549"/>
            <a:ext cx="1278838" cy="523220"/>
          </a:xfrm>
          <a:prstGeom prst="rect">
            <a:avLst/>
          </a:prstGeom>
          <a:noFill/>
        </p:spPr>
        <p:txBody>
          <a:bodyPr wrap="square" rtlCol="0">
            <a:spAutoFit/>
          </a:bodyPr>
          <a:lstStyle/>
          <a:p>
            <a:pPr algn="ctr"/>
            <a:r>
              <a:rPr lang="en-US" sz="1400" b="1" dirty="0"/>
              <a:t>Ricardo </a:t>
            </a:r>
          </a:p>
          <a:p>
            <a:pPr algn="ctr"/>
            <a:r>
              <a:rPr lang="en-US" sz="1400" b="1" dirty="0"/>
              <a:t>Cohen</a:t>
            </a:r>
            <a:endParaRPr lang="it-IT" sz="1400" b="1" dirty="0"/>
          </a:p>
        </p:txBody>
      </p:sp>
      <p:sp>
        <p:nvSpPr>
          <p:cNvPr id="24" name="CasellaDiTesto 23">
            <a:extLst>
              <a:ext uri="{FF2B5EF4-FFF2-40B4-BE49-F238E27FC236}">
                <a16:creationId xmlns:a16="http://schemas.microsoft.com/office/drawing/2014/main" id="{BE1F6D02-3F6C-CDBD-9116-8D3A92DF1AB1}"/>
              </a:ext>
            </a:extLst>
          </p:cNvPr>
          <p:cNvSpPr txBox="1"/>
          <p:nvPr/>
        </p:nvSpPr>
        <p:spPr>
          <a:xfrm>
            <a:off x="1260603" y="2029543"/>
            <a:ext cx="924025" cy="523220"/>
          </a:xfrm>
          <a:prstGeom prst="rect">
            <a:avLst/>
          </a:prstGeom>
          <a:noFill/>
        </p:spPr>
        <p:txBody>
          <a:bodyPr wrap="square" rtlCol="0">
            <a:spAutoFit/>
          </a:bodyPr>
          <a:lstStyle/>
          <a:p>
            <a:pPr algn="ctr"/>
            <a:r>
              <a:rPr lang="en-US" sz="1400" b="1" dirty="0"/>
              <a:t>Miguel Herrera</a:t>
            </a:r>
            <a:endParaRPr lang="it-IT" sz="1400" b="1" dirty="0"/>
          </a:p>
        </p:txBody>
      </p:sp>
      <p:pic>
        <p:nvPicPr>
          <p:cNvPr id="25" name="Immagine 24">
            <a:extLst>
              <a:ext uri="{FF2B5EF4-FFF2-40B4-BE49-F238E27FC236}">
                <a16:creationId xmlns:a16="http://schemas.microsoft.com/office/drawing/2014/main" id="{53CFD1D4-93C4-4246-54F2-55D7AFDED8FE}"/>
              </a:ext>
            </a:extLst>
          </p:cNvPr>
          <p:cNvPicPr>
            <a:picLocks noChangeAspect="1"/>
          </p:cNvPicPr>
          <p:nvPr/>
        </p:nvPicPr>
        <p:blipFill>
          <a:blip r:embed="rId14"/>
          <a:stretch>
            <a:fillRect/>
          </a:stretch>
        </p:blipFill>
        <p:spPr>
          <a:xfrm>
            <a:off x="10826455" y="0"/>
            <a:ext cx="1365545" cy="1365545"/>
          </a:xfrm>
          <a:prstGeom prst="rect">
            <a:avLst/>
          </a:prstGeom>
        </p:spPr>
      </p:pic>
      <p:pic>
        <p:nvPicPr>
          <p:cNvPr id="26" name="Immagine 25">
            <a:extLst>
              <a:ext uri="{FF2B5EF4-FFF2-40B4-BE49-F238E27FC236}">
                <a16:creationId xmlns:a16="http://schemas.microsoft.com/office/drawing/2014/main" id="{A50E431C-7225-1A72-014E-4A658FB4725B}"/>
              </a:ext>
            </a:extLst>
          </p:cNvPr>
          <p:cNvPicPr>
            <a:picLocks noChangeAspect="1"/>
          </p:cNvPicPr>
          <p:nvPr/>
        </p:nvPicPr>
        <p:blipFill>
          <a:blip r:embed="rId15"/>
          <a:stretch>
            <a:fillRect/>
          </a:stretch>
        </p:blipFill>
        <p:spPr>
          <a:xfrm>
            <a:off x="-872" y="-16241"/>
            <a:ext cx="1427147" cy="1928418"/>
          </a:xfrm>
          <a:prstGeom prst="rect">
            <a:avLst/>
          </a:prstGeom>
        </p:spPr>
      </p:pic>
      <p:sp>
        <p:nvSpPr>
          <p:cNvPr id="28" name="CasellaDiTesto 27">
            <a:extLst>
              <a:ext uri="{FF2B5EF4-FFF2-40B4-BE49-F238E27FC236}">
                <a16:creationId xmlns:a16="http://schemas.microsoft.com/office/drawing/2014/main" id="{3A2891AB-4BF0-E1E6-DA85-9FF63CB5A32A}"/>
              </a:ext>
            </a:extLst>
          </p:cNvPr>
          <p:cNvSpPr txBox="1"/>
          <p:nvPr/>
        </p:nvSpPr>
        <p:spPr>
          <a:xfrm>
            <a:off x="1313096" y="298259"/>
            <a:ext cx="1424407" cy="738664"/>
          </a:xfrm>
          <a:prstGeom prst="rect">
            <a:avLst/>
          </a:prstGeom>
          <a:noFill/>
        </p:spPr>
        <p:txBody>
          <a:bodyPr wrap="square" rtlCol="0">
            <a:spAutoFit/>
          </a:bodyPr>
          <a:lstStyle/>
          <a:p>
            <a:pPr algn="ctr"/>
            <a:r>
              <a:rPr lang="en-US" sz="1400" b="1" dirty="0"/>
              <a:t>Co-coordinator</a:t>
            </a:r>
          </a:p>
          <a:p>
            <a:pPr algn="ctr"/>
            <a:r>
              <a:rPr lang="en-US" sz="1400" b="1" dirty="0"/>
              <a:t>Amanda</a:t>
            </a:r>
          </a:p>
          <a:p>
            <a:pPr algn="ctr"/>
            <a:r>
              <a:rPr lang="en-US" sz="1400" b="1" dirty="0"/>
              <a:t>Belluzzi</a:t>
            </a:r>
            <a:endParaRPr lang="it-IT" sz="1400" b="1" dirty="0"/>
          </a:p>
        </p:txBody>
      </p:sp>
      <p:sp>
        <p:nvSpPr>
          <p:cNvPr id="29" name="CasellaDiTesto 28">
            <a:extLst>
              <a:ext uri="{FF2B5EF4-FFF2-40B4-BE49-F238E27FC236}">
                <a16:creationId xmlns:a16="http://schemas.microsoft.com/office/drawing/2014/main" id="{180A5726-12A9-B635-A251-788FA2548E2E}"/>
              </a:ext>
            </a:extLst>
          </p:cNvPr>
          <p:cNvSpPr txBox="1"/>
          <p:nvPr/>
        </p:nvSpPr>
        <p:spPr>
          <a:xfrm>
            <a:off x="9198468" y="184962"/>
            <a:ext cx="1278838" cy="523220"/>
          </a:xfrm>
          <a:prstGeom prst="rect">
            <a:avLst/>
          </a:prstGeom>
          <a:noFill/>
        </p:spPr>
        <p:txBody>
          <a:bodyPr wrap="square" rtlCol="0">
            <a:spAutoFit/>
          </a:bodyPr>
          <a:lstStyle/>
          <a:p>
            <a:pPr algn="ctr"/>
            <a:r>
              <a:rPr lang="en-US" sz="1400" b="1" dirty="0"/>
              <a:t>Matteo</a:t>
            </a:r>
          </a:p>
          <a:p>
            <a:pPr algn="ctr"/>
            <a:r>
              <a:rPr lang="en-US" sz="1400" b="1" dirty="0"/>
              <a:t>Monami</a:t>
            </a:r>
            <a:endParaRPr lang="it-IT" sz="1400" b="1" dirty="0"/>
          </a:p>
        </p:txBody>
      </p:sp>
      <p:sp>
        <p:nvSpPr>
          <p:cNvPr id="30" name="CasellaDiTesto 29">
            <a:extLst>
              <a:ext uri="{FF2B5EF4-FFF2-40B4-BE49-F238E27FC236}">
                <a16:creationId xmlns:a16="http://schemas.microsoft.com/office/drawing/2014/main" id="{9B4FB608-0E0E-A3FB-81CF-55E034A84201}"/>
              </a:ext>
            </a:extLst>
          </p:cNvPr>
          <p:cNvSpPr txBox="1"/>
          <p:nvPr/>
        </p:nvSpPr>
        <p:spPr>
          <a:xfrm>
            <a:off x="5381936" y="2029543"/>
            <a:ext cx="1227949" cy="523220"/>
          </a:xfrm>
          <a:prstGeom prst="rect">
            <a:avLst/>
          </a:prstGeom>
          <a:noFill/>
        </p:spPr>
        <p:txBody>
          <a:bodyPr wrap="square" rtlCol="0">
            <a:spAutoFit/>
          </a:bodyPr>
          <a:lstStyle/>
          <a:p>
            <a:pPr algn="ctr"/>
            <a:r>
              <a:rPr lang="en-US" sz="1400" b="1" dirty="0"/>
              <a:t>Michel </a:t>
            </a:r>
          </a:p>
          <a:p>
            <a:pPr algn="ctr"/>
            <a:r>
              <a:rPr lang="en-US" sz="1400" b="1" dirty="0"/>
              <a:t>Suter</a:t>
            </a:r>
            <a:endParaRPr lang="it-IT" sz="1400" b="1" dirty="0"/>
          </a:p>
        </p:txBody>
      </p:sp>
    </p:spTree>
    <p:extLst>
      <p:ext uri="{BB962C8B-B14F-4D97-AF65-F5344CB8AC3E}">
        <p14:creationId xmlns:p14="http://schemas.microsoft.com/office/powerpoint/2010/main" val="1315939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DA0EA44-D543-7FFA-DC11-5585F82D717A}"/>
              </a:ext>
            </a:extLst>
          </p:cNvPr>
          <p:cNvSpPr txBox="1"/>
          <p:nvPr/>
        </p:nvSpPr>
        <p:spPr>
          <a:xfrm>
            <a:off x="3173568" y="0"/>
            <a:ext cx="5688530" cy="369332"/>
          </a:xfrm>
          <a:prstGeom prst="rect">
            <a:avLst/>
          </a:prstGeom>
          <a:noFill/>
        </p:spPr>
        <p:txBody>
          <a:bodyPr wrap="square" rtlCol="0">
            <a:spAutoFit/>
          </a:bodyPr>
          <a:lstStyle/>
          <a:p>
            <a:pPr algn="ctr"/>
            <a:r>
              <a:rPr lang="en-US" b="1" dirty="0"/>
              <a:t>IFSO POSITION STATEMENT WRITING TASK FORCE</a:t>
            </a:r>
            <a:endParaRPr lang="it-IT" b="1" dirty="0"/>
          </a:p>
        </p:txBody>
      </p:sp>
      <p:sp>
        <p:nvSpPr>
          <p:cNvPr id="4" name="CasellaDiTesto 3">
            <a:extLst>
              <a:ext uri="{FF2B5EF4-FFF2-40B4-BE49-F238E27FC236}">
                <a16:creationId xmlns:a16="http://schemas.microsoft.com/office/drawing/2014/main" id="{661CD12F-8A39-B2C9-161E-F85E49F8EFC5}"/>
              </a:ext>
            </a:extLst>
          </p:cNvPr>
          <p:cNvSpPr txBox="1"/>
          <p:nvPr/>
        </p:nvSpPr>
        <p:spPr>
          <a:xfrm>
            <a:off x="725983" y="515544"/>
            <a:ext cx="7011990" cy="1938992"/>
          </a:xfrm>
          <a:prstGeom prst="rect">
            <a:avLst/>
          </a:prstGeom>
          <a:noFill/>
        </p:spPr>
        <p:txBody>
          <a:bodyPr wrap="square" rtlCol="0">
            <a:spAutoFit/>
          </a:bodyPr>
          <a:lstStyle/>
          <a:p>
            <a:pPr algn="ctr"/>
            <a:r>
              <a:rPr lang="en-US" b="1" dirty="0">
                <a:solidFill>
                  <a:srgbClr val="C00000"/>
                </a:solidFill>
              </a:rPr>
              <a:t>Recently published PS</a:t>
            </a:r>
          </a:p>
          <a:p>
            <a:pPr marL="285750" indent="-285750" algn="ctr">
              <a:buFont typeface="Arial" panose="020B0604020202020204" pitchFamily="34" charset="0"/>
              <a:buChar char="•"/>
            </a:pPr>
            <a:r>
              <a:rPr lang="en-US" sz="1200" b="1" dirty="0"/>
              <a:t>OAGB both in Primary and Revisional Setting</a:t>
            </a:r>
          </a:p>
          <a:p>
            <a:pPr marL="285750" indent="-285750" algn="ctr">
              <a:buFont typeface="Arial" panose="020B0604020202020204" pitchFamily="34" charset="0"/>
              <a:buChar char="•"/>
            </a:pPr>
            <a:r>
              <a:rPr lang="en-US" sz="1200" b="1" dirty="0"/>
              <a:t>Role of MBS in Elderly Population</a:t>
            </a:r>
          </a:p>
          <a:p>
            <a:pPr marL="285750" indent="-285750" algn="ctr">
              <a:buFont typeface="Arial" panose="020B0604020202020204" pitchFamily="34" charset="0"/>
              <a:buChar char="•"/>
            </a:pPr>
            <a:r>
              <a:rPr lang="en-US" sz="1200" b="1" dirty="0"/>
              <a:t>Role of Upper Gastrointestinal Endoscopy Before and After MBS</a:t>
            </a:r>
          </a:p>
          <a:p>
            <a:pPr marL="285750" indent="-285750" algn="ctr">
              <a:buFont typeface="Arial" panose="020B0604020202020204" pitchFamily="34" charset="0"/>
              <a:buChar char="•"/>
            </a:pPr>
            <a:r>
              <a:rPr lang="en-US" sz="1200" b="1" dirty="0"/>
              <a:t>S</a:t>
            </a:r>
            <a:r>
              <a:rPr lang="it-IT" sz="1200" b="1" dirty="0"/>
              <a:t>ame-Day </a:t>
            </a:r>
            <a:r>
              <a:rPr lang="it-IT" sz="1200" b="1" dirty="0" err="1"/>
              <a:t>Discharge</a:t>
            </a:r>
            <a:r>
              <a:rPr lang="it-IT" sz="1200" b="1" dirty="0"/>
              <a:t> MBS</a:t>
            </a:r>
            <a:r>
              <a:rPr lang="it-IT" sz="1200" b="1" dirty="0">
                <a:solidFill>
                  <a:srgbClr val="FF0000"/>
                </a:solidFill>
              </a:rPr>
              <a:t>(</a:t>
            </a:r>
            <a:r>
              <a:rPr lang="it-IT" sz="1200" b="1" dirty="0" err="1">
                <a:solidFill>
                  <a:srgbClr val="FF0000"/>
                </a:solidFill>
              </a:rPr>
              <a:t>published</a:t>
            </a:r>
            <a:r>
              <a:rPr lang="it-IT" sz="1200" b="1" dirty="0">
                <a:solidFill>
                  <a:srgbClr val="FF0000"/>
                </a:solidFill>
              </a:rPr>
              <a:t> </a:t>
            </a:r>
            <a:r>
              <a:rPr lang="it-IT" sz="1200" b="1" dirty="0" err="1">
                <a:solidFill>
                  <a:srgbClr val="FF0000"/>
                </a:solidFill>
              </a:rPr>
              <a:t>yesterday</a:t>
            </a:r>
            <a:r>
              <a:rPr lang="it-IT" sz="1200" b="1" dirty="0">
                <a:solidFill>
                  <a:srgbClr val="FF0000"/>
                </a:solidFill>
              </a:rPr>
              <a:t>)</a:t>
            </a:r>
          </a:p>
          <a:p>
            <a:pPr marL="285750" indent="-285750" algn="ctr">
              <a:buFont typeface="Arial" panose="020B0604020202020204" pitchFamily="34" charset="0"/>
              <a:buChar char="•"/>
            </a:pPr>
            <a:r>
              <a:rPr lang="it-IT" sz="1200" b="1" dirty="0"/>
              <a:t>Ring-</a:t>
            </a:r>
            <a:r>
              <a:rPr lang="it-IT" sz="1200" b="1" dirty="0" err="1"/>
              <a:t>augmented</a:t>
            </a:r>
            <a:r>
              <a:rPr lang="it-IT" sz="1200" b="1" dirty="0"/>
              <a:t> MBS </a:t>
            </a:r>
            <a:r>
              <a:rPr lang="it-IT" sz="1200" b="1" dirty="0" err="1"/>
              <a:t>procedures</a:t>
            </a:r>
            <a:r>
              <a:rPr lang="it-IT" sz="1200" b="1" dirty="0">
                <a:solidFill>
                  <a:srgbClr val="FF0000"/>
                </a:solidFill>
              </a:rPr>
              <a:t>(</a:t>
            </a:r>
            <a:r>
              <a:rPr lang="it-IT" sz="1200" b="1" dirty="0" err="1">
                <a:solidFill>
                  <a:srgbClr val="FF0000"/>
                </a:solidFill>
              </a:rPr>
              <a:t>published</a:t>
            </a:r>
            <a:r>
              <a:rPr lang="it-IT" sz="1200" b="1" dirty="0">
                <a:solidFill>
                  <a:srgbClr val="FF0000"/>
                </a:solidFill>
              </a:rPr>
              <a:t> </a:t>
            </a:r>
            <a:r>
              <a:rPr lang="it-IT" sz="1200" b="1" dirty="0" err="1">
                <a:solidFill>
                  <a:srgbClr val="FF0000"/>
                </a:solidFill>
              </a:rPr>
              <a:t>yesterday</a:t>
            </a:r>
            <a:r>
              <a:rPr lang="it-IT" sz="1200" b="1" dirty="0">
                <a:solidFill>
                  <a:srgbClr val="FF0000"/>
                </a:solidFill>
              </a:rPr>
              <a:t>)</a:t>
            </a:r>
          </a:p>
          <a:p>
            <a:pPr marL="285750" indent="-285750" algn="ctr">
              <a:buFont typeface="Arial" panose="020B0604020202020204" pitchFamily="34" charset="0"/>
              <a:buChar char="•"/>
            </a:pPr>
            <a:endParaRPr lang="it-IT" sz="1200" dirty="0"/>
          </a:p>
          <a:p>
            <a:endParaRPr lang="it-IT" sz="1200" dirty="0"/>
          </a:p>
          <a:p>
            <a:pPr marL="285750" indent="-285750" algn="ctr">
              <a:buFont typeface="Arial" panose="020B0604020202020204" pitchFamily="34" charset="0"/>
              <a:buChar char="•"/>
            </a:pPr>
            <a:endParaRPr lang="it-IT" b="1" dirty="0"/>
          </a:p>
        </p:txBody>
      </p:sp>
      <p:pic>
        <p:nvPicPr>
          <p:cNvPr id="6" name="Immagine 5" descr="Immagine che contiene testo, schermata, Carattere&#10;&#10;Il contenuto generato dall'IA potrebbe non essere corretto.">
            <a:extLst>
              <a:ext uri="{FF2B5EF4-FFF2-40B4-BE49-F238E27FC236}">
                <a16:creationId xmlns:a16="http://schemas.microsoft.com/office/drawing/2014/main" id="{D9234F95-FCA2-B14B-80AB-351DD437C35D}"/>
              </a:ext>
            </a:extLst>
          </p:cNvPr>
          <p:cNvPicPr>
            <a:picLocks noChangeAspect="1"/>
          </p:cNvPicPr>
          <p:nvPr/>
        </p:nvPicPr>
        <p:blipFill>
          <a:blip r:embed="rId2"/>
          <a:stretch>
            <a:fillRect/>
          </a:stretch>
        </p:blipFill>
        <p:spPr>
          <a:xfrm>
            <a:off x="3626723" y="4208671"/>
            <a:ext cx="4938554" cy="1232356"/>
          </a:xfrm>
          <a:prstGeom prst="rect">
            <a:avLst/>
          </a:prstGeom>
        </p:spPr>
      </p:pic>
      <p:pic>
        <p:nvPicPr>
          <p:cNvPr id="8" name="Immagine 7" descr="Immagine che contiene testo, schermata, Carattere&#10;&#10;Il contenuto generato dall'IA potrebbe non essere corretto.">
            <a:extLst>
              <a:ext uri="{FF2B5EF4-FFF2-40B4-BE49-F238E27FC236}">
                <a16:creationId xmlns:a16="http://schemas.microsoft.com/office/drawing/2014/main" id="{22E21EFF-D00F-EF19-C67E-9FFE4474620C}"/>
              </a:ext>
            </a:extLst>
          </p:cNvPr>
          <p:cNvPicPr>
            <a:picLocks noChangeAspect="1"/>
          </p:cNvPicPr>
          <p:nvPr/>
        </p:nvPicPr>
        <p:blipFill>
          <a:blip r:embed="rId3"/>
          <a:stretch>
            <a:fillRect/>
          </a:stretch>
        </p:blipFill>
        <p:spPr>
          <a:xfrm>
            <a:off x="186102" y="2048064"/>
            <a:ext cx="5563219" cy="1860936"/>
          </a:xfrm>
          <a:prstGeom prst="rect">
            <a:avLst/>
          </a:prstGeom>
        </p:spPr>
      </p:pic>
      <p:pic>
        <p:nvPicPr>
          <p:cNvPr id="10" name="Immagine 9" descr="Immagine che contiene testo, schermata, Carattere&#10;&#10;Il contenuto generato dall'IA potrebbe non essere corretto.">
            <a:extLst>
              <a:ext uri="{FF2B5EF4-FFF2-40B4-BE49-F238E27FC236}">
                <a16:creationId xmlns:a16="http://schemas.microsoft.com/office/drawing/2014/main" id="{A47F1069-FCD9-41EB-6C6F-E35CA1A614F4}"/>
              </a:ext>
            </a:extLst>
          </p:cNvPr>
          <p:cNvPicPr>
            <a:picLocks noChangeAspect="1"/>
          </p:cNvPicPr>
          <p:nvPr/>
        </p:nvPicPr>
        <p:blipFill>
          <a:blip r:embed="rId4"/>
          <a:stretch>
            <a:fillRect/>
          </a:stretch>
        </p:blipFill>
        <p:spPr>
          <a:xfrm>
            <a:off x="6311442" y="2151425"/>
            <a:ext cx="5880558" cy="1860936"/>
          </a:xfrm>
          <a:prstGeom prst="rect">
            <a:avLst/>
          </a:prstGeom>
        </p:spPr>
      </p:pic>
      <p:sp>
        <p:nvSpPr>
          <p:cNvPr id="12" name="CasellaDiTesto 11">
            <a:extLst>
              <a:ext uri="{FF2B5EF4-FFF2-40B4-BE49-F238E27FC236}">
                <a16:creationId xmlns:a16="http://schemas.microsoft.com/office/drawing/2014/main" id="{4AAA8F76-5B4D-5FA8-F738-EB33ACEBED03}"/>
              </a:ext>
            </a:extLst>
          </p:cNvPr>
          <p:cNvSpPr txBox="1"/>
          <p:nvPr/>
        </p:nvSpPr>
        <p:spPr>
          <a:xfrm>
            <a:off x="0" y="5637337"/>
            <a:ext cx="12259377" cy="1200329"/>
          </a:xfrm>
          <a:prstGeom prst="rect">
            <a:avLst/>
          </a:prstGeom>
          <a:noFill/>
        </p:spPr>
        <p:txBody>
          <a:bodyPr wrap="square">
            <a:spAutoFit/>
          </a:bodyPr>
          <a:lstStyle/>
          <a:p>
            <a:r>
              <a:rPr lang="it-IT" sz="900" dirty="0"/>
              <a:t>Belluzzi A, De Luca M, </a:t>
            </a:r>
            <a:r>
              <a:rPr lang="it-IT" sz="900" dirty="0" err="1"/>
              <a:t>Monami</a:t>
            </a:r>
            <a:r>
              <a:rPr lang="it-IT" sz="900" dirty="0"/>
              <a:t> M, </a:t>
            </a:r>
            <a:r>
              <a:rPr lang="it-IT" sz="900" dirty="0" err="1"/>
              <a:t>Petry</a:t>
            </a:r>
            <a:r>
              <a:rPr lang="it-IT" sz="900" dirty="0"/>
              <a:t> TBZ, </a:t>
            </a:r>
            <a:r>
              <a:rPr lang="it-IT" sz="900" dirty="0" err="1"/>
              <a:t>Shikora</a:t>
            </a:r>
            <a:r>
              <a:rPr lang="it-IT" sz="900" dirty="0"/>
              <a:t> SA, Cohen RV. </a:t>
            </a:r>
            <a:r>
              <a:rPr lang="it-IT" sz="900" dirty="0" err="1"/>
              <a:t>Primary</a:t>
            </a:r>
            <a:r>
              <a:rPr lang="it-IT" sz="900" dirty="0"/>
              <a:t> </a:t>
            </a:r>
            <a:r>
              <a:rPr lang="it-IT" sz="900" dirty="0" err="1"/>
              <a:t>Metabolic</a:t>
            </a:r>
            <a:r>
              <a:rPr lang="it-IT" sz="900" dirty="0"/>
              <a:t> and </a:t>
            </a:r>
            <a:r>
              <a:rPr lang="it-IT" sz="900" dirty="0" err="1"/>
              <a:t>Bariatric</a:t>
            </a:r>
            <a:r>
              <a:rPr lang="it-IT" sz="900" dirty="0"/>
              <a:t> Surgery in </a:t>
            </a:r>
            <a:r>
              <a:rPr lang="it-IT" sz="900" dirty="0" err="1"/>
              <a:t>Persons</a:t>
            </a:r>
            <a:r>
              <a:rPr lang="it-IT" sz="900" dirty="0"/>
              <a:t> </a:t>
            </a:r>
            <a:r>
              <a:rPr lang="it-IT" sz="900" dirty="0" err="1"/>
              <a:t>Aged</a:t>
            </a:r>
            <a:r>
              <a:rPr lang="it-IT" sz="900" dirty="0"/>
              <a:t> over 65 Years. GRADE-</a:t>
            </a:r>
            <a:r>
              <a:rPr lang="it-IT" sz="900" dirty="0" err="1"/>
              <a:t>based</a:t>
            </a:r>
            <a:r>
              <a:rPr lang="it-IT" sz="900" dirty="0"/>
              <a:t> International Federation for the Surgery of </a:t>
            </a:r>
            <a:r>
              <a:rPr lang="it-IT" sz="900" dirty="0" err="1"/>
              <a:t>Obesity</a:t>
            </a:r>
            <a:r>
              <a:rPr lang="it-IT" sz="900" dirty="0"/>
              <a:t> and </a:t>
            </a:r>
            <a:r>
              <a:rPr lang="it-IT" sz="900" dirty="0" err="1"/>
              <a:t>Metabolic</a:t>
            </a:r>
            <a:r>
              <a:rPr lang="it-IT" sz="900" dirty="0"/>
              <a:t> Disorders (IFSO) Position Statement. </a:t>
            </a:r>
            <a:r>
              <a:rPr lang="it-IT" sz="900" dirty="0" err="1"/>
              <a:t>Obes</a:t>
            </a:r>
            <a:r>
              <a:rPr lang="it-IT" sz="900" dirty="0"/>
              <a:t> </a:t>
            </a:r>
            <a:r>
              <a:rPr lang="it-IT" sz="900" dirty="0" err="1"/>
              <a:t>Surg</a:t>
            </a:r>
            <a:r>
              <a:rPr lang="it-IT" sz="900" dirty="0"/>
              <a:t>. 2025 Nov;35(11):4766-4796.</a:t>
            </a:r>
          </a:p>
          <a:p>
            <a:endParaRPr lang="it-IT" sz="900" dirty="0"/>
          </a:p>
          <a:p>
            <a:r>
              <a:rPr lang="it-IT" sz="900" dirty="0"/>
              <a:t>De Luca M, Belluzzi A, </a:t>
            </a:r>
            <a:r>
              <a:rPr lang="it-IT" sz="900" dirty="0" err="1"/>
              <a:t>Monami</a:t>
            </a:r>
            <a:r>
              <a:rPr lang="it-IT" sz="900" dirty="0"/>
              <a:t> M, Angrisani L, </a:t>
            </a:r>
            <a:r>
              <a:rPr lang="it-IT" sz="900" dirty="0" err="1"/>
              <a:t>Carbajo</a:t>
            </a:r>
            <a:r>
              <a:rPr lang="it-IT" sz="900" dirty="0"/>
              <a:t> MA, Di Lorenzo N, </a:t>
            </a:r>
            <a:r>
              <a:rPr lang="it-IT" sz="900" dirty="0" err="1"/>
              <a:t>Himpens</a:t>
            </a:r>
            <a:r>
              <a:rPr lang="it-IT" sz="900" dirty="0"/>
              <a:t> J, </a:t>
            </a:r>
            <a:r>
              <a:rPr lang="it-IT" sz="900" dirty="0" err="1"/>
              <a:t>Kermansaravi</a:t>
            </a:r>
            <a:r>
              <a:rPr lang="it-IT" sz="900" dirty="0"/>
              <a:t> M, Merola G, Navarra G, </a:t>
            </a:r>
            <a:r>
              <a:rPr lang="it-IT" sz="900" dirty="0" err="1"/>
              <a:t>Nimeri</a:t>
            </a:r>
            <a:r>
              <a:rPr lang="it-IT" sz="900" dirty="0"/>
              <a:t> A, </a:t>
            </a:r>
            <a:r>
              <a:rPr lang="it-IT" sz="900" dirty="0" err="1"/>
              <a:t>Petry</a:t>
            </a:r>
            <a:r>
              <a:rPr lang="it-IT" sz="900" dirty="0"/>
              <a:t> TBZ, Piatto G, </a:t>
            </a:r>
            <a:r>
              <a:rPr lang="it-IT" sz="900" dirty="0" err="1"/>
              <a:t>Shikora</a:t>
            </a:r>
            <a:r>
              <a:rPr lang="it-IT" sz="900" dirty="0"/>
              <a:t> S, Cohen RV. </a:t>
            </a:r>
            <a:r>
              <a:rPr lang="it-IT" sz="900" dirty="0" err="1"/>
              <a:t>Primary</a:t>
            </a:r>
            <a:r>
              <a:rPr lang="it-IT" sz="900" dirty="0"/>
              <a:t> and </a:t>
            </a:r>
            <a:r>
              <a:rPr lang="it-IT" sz="900" dirty="0" err="1"/>
              <a:t>Revisional</a:t>
            </a:r>
            <a:r>
              <a:rPr lang="it-IT" sz="900" dirty="0"/>
              <a:t> One </a:t>
            </a:r>
            <a:r>
              <a:rPr lang="it-IT" sz="900" dirty="0" err="1"/>
              <a:t>Anastomosis</a:t>
            </a:r>
            <a:r>
              <a:rPr lang="it-IT" sz="900" dirty="0"/>
              <a:t> </a:t>
            </a:r>
            <a:r>
              <a:rPr lang="it-IT" sz="900" dirty="0" err="1"/>
              <a:t>Gastric</a:t>
            </a:r>
            <a:r>
              <a:rPr lang="it-IT" sz="900" dirty="0"/>
              <a:t> Bypass: A </a:t>
            </a:r>
            <a:r>
              <a:rPr lang="it-IT" sz="900" dirty="0" err="1"/>
              <a:t>Systematic</a:t>
            </a:r>
            <a:r>
              <a:rPr lang="it-IT" sz="900" dirty="0"/>
              <a:t> Review and GRADE-</a:t>
            </a:r>
            <a:r>
              <a:rPr lang="it-IT" sz="900" dirty="0" err="1"/>
              <a:t>Based</a:t>
            </a:r>
            <a:r>
              <a:rPr lang="it-IT" sz="900" dirty="0"/>
              <a:t> IFSO Position Statement. </a:t>
            </a:r>
            <a:r>
              <a:rPr lang="it-IT" sz="900" dirty="0" err="1"/>
              <a:t>Obes</a:t>
            </a:r>
            <a:r>
              <a:rPr lang="it-IT" sz="900" dirty="0"/>
              <a:t> </a:t>
            </a:r>
            <a:r>
              <a:rPr lang="it-IT" sz="900" dirty="0" err="1"/>
              <a:t>Surg</a:t>
            </a:r>
            <a:r>
              <a:rPr lang="it-IT" sz="900" dirty="0"/>
              <a:t>. 2026 Jan;36(1):253-304. </a:t>
            </a:r>
          </a:p>
          <a:p>
            <a:endParaRPr lang="it-IT" sz="900" dirty="0"/>
          </a:p>
          <a:p>
            <a:r>
              <a:rPr lang="it-IT" sz="900" dirty="0"/>
              <a:t>Brown WA, Fisher OM, </a:t>
            </a:r>
            <a:r>
              <a:rPr lang="it-IT" sz="900" dirty="0" err="1"/>
              <a:t>Johari</a:t>
            </a:r>
            <a:r>
              <a:rPr lang="it-IT" sz="900" dirty="0"/>
              <a:t> Y, </a:t>
            </a:r>
            <a:r>
              <a:rPr lang="it-IT" sz="900" dirty="0" err="1"/>
              <a:t>Au</a:t>
            </a:r>
            <a:r>
              <a:rPr lang="it-IT" sz="900" dirty="0"/>
              <a:t> J, </a:t>
            </a:r>
            <a:r>
              <a:rPr lang="it-IT" sz="900" dirty="0" err="1"/>
              <a:t>Stier</a:t>
            </a:r>
            <a:r>
              <a:rPr lang="it-IT" sz="900" dirty="0"/>
              <a:t> C, Moore R, </a:t>
            </a:r>
            <a:r>
              <a:rPr lang="it-IT" sz="900" dirty="0" err="1"/>
              <a:t>Parmar</a:t>
            </a:r>
            <a:r>
              <a:rPr lang="it-IT" sz="900" dirty="0"/>
              <a:t> C, Dixon JB, Salminen P. International Federation for Surgery for </a:t>
            </a:r>
            <a:r>
              <a:rPr lang="it-IT" sz="900" dirty="0" err="1"/>
              <a:t>Obesity</a:t>
            </a:r>
            <a:r>
              <a:rPr lang="it-IT" sz="900" dirty="0"/>
              <a:t> and </a:t>
            </a:r>
            <a:r>
              <a:rPr lang="it-IT" sz="900" dirty="0" err="1"/>
              <a:t>Metabolic</a:t>
            </a:r>
            <a:r>
              <a:rPr lang="it-IT" sz="900" dirty="0"/>
              <a:t> Disorders Position Statement on the </a:t>
            </a:r>
            <a:r>
              <a:rPr lang="it-IT" sz="900" dirty="0" err="1"/>
              <a:t>role</a:t>
            </a:r>
            <a:r>
              <a:rPr lang="it-IT" sz="900" dirty="0"/>
              <a:t> of Upper </a:t>
            </a:r>
            <a:r>
              <a:rPr lang="it-IT" sz="900" dirty="0" err="1"/>
              <a:t>Gastrointestinal</a:t>
            </a:r>
            <a:r>
              <a:rPr lang="it-IT" sz="900" dirty="0"/>
              <a:t> </a:t>
            </a:r>
            <a:r>
              <a:rPr lang="it-IT" sz="900" dirty="0" err="1"/>
              <a:t>Endoscopy</a:t>
            </a:r>
            <a:r>
              <a:rPr lang="it-IT" sz="900" dirty="0"/>
              <a:t> </a:t>
            </a:r>
            <a:r>
              <a:rPr lang="it-IT" sz="900" dirty="0" err="1"/>
              <a:t>Before</a:t>
            </a:r>
            <a:r>
              <a:rPr lang="it-IT" sz="900" dirty="0"/>
              <a:t> and After </a:t>
            </a:r>
            <a:r>
              <a:rPr lang="it-IT" sz="900" dirty="0" err="1"/>
              <a:t>Metabolic</a:t>
            </a:r>
            <a:r>
              <a:rPr lang="it-IT" sz="900" dirty="0"/>
              <a:t> </a:t>
            </a:r>
            <a:r>
              <a:rPr lang="it-IT" sz="900" dirty="0" err="1"/>
              <a:t>Bariatric</a:t>
            </a:r>
            <a:r>
              <a:rPr lang="it-IT" sz="900" dirty="0"/>
              <a:t> Surgery. </a:t>
            </a:r>
            <a:r>
              <a:rPr lang="it-IT" sz="900" dirty="0" err="1"/>
              <a:t>Obes</a:t>
            </a:r>
            <a:r>
              <a:rPr lang="it-IT" sz="900" dirty="0"/>
              <a:t> </a:t>
            </a:r>
            <a:r>
              <a:rPr lang="it-IT" sz="900" dirty="0" err="1"/>
              <a:t>Surg</a:t>
            </a:r>
            <a:r>
              <a:rPr lang="it-IT" sz="900" dirty="0"/>
              <a:t>. 2025 Dec;35(12):4889-4916. </a:t>
            </a:r>
            <a:r>
              <a:rPr lang="it-IT" sz="900" dirty="0" err="1"/>
              <a:t>doi</a:t>
            </a:r>
            <a:r>
              <a:rPr lang="it-IT" sz="900" dirty="0"/>
              <a:t>: 10.1007/s11695-025-08206-8. </a:t>
            </a:r>
          </a:p>
        </p:txBody>
      </p:sp>
      <p:sp>
        <p:nvSpPr>
          <p:cNvPr id="16" name="CasellaDiTesto 15">
            <a:extLst>
              <a:ext uri="{FF2B5EF4-FFF2-40B4-BE49-F238E27FC236}">
                <a16:creationId xmlns:a16="http://schemas.microsoft.com/office/drawing/2014/main" id="{D17EDD27-6C61-3728-A142-B09F857F9979}"/>
              </a:ext>
            </a:extLst>
          </p:cNvPr>
          <p:cNvSpPr txBox="1"/>
          <p:nvPr/>
        </p:nvSpPr>
        <p:spPr>
          <a:xfrm>
            <a:off x="8491811" y="369332"/>
            <a:ext cx="3869356" cy="2031325"/>
          </a:xfrm>
          <a:prstGeom prst="rect">
            <a:avLst/>
          </a:prstGeom>
          <a:noFill/>
        </p:spPr>
        <p:txBody>
          <a:bodyPr wrap="square" rtlCol="0">
            <a:spAutoFit/>
          </a:bodyPr>
          <a:lstStyle/>
          <a:p>
            <a:r>
              <a:rPr lang="it-IT" b="1" dirty="0">
                <a:solidFill>
                  <a:srgbClr val="00B050"/>
                </a:solidFill>
              </a:rPr>
              <a:t>On </a:t>
            </a:r>
            <a:r>
              <a:rPr lang="it-IT" b="1" dirty="0" err="1">
                <a:solidFill>
                  <a:srgbClr val="00B050"/>
                </a:solidFill>
              </a:rPr>
              <a:t>going</a:t>
            </a:r>
            <a:r>
              <a:rPr lang="it-IT" dirty="0"/>
              <a:t>:</a:t>
            </a:r>
          </a:p>
          <a:p>
            <a:pPr marL="285750" indent="-285750">
              <a:buFont typeface="Arial" panose="020B0604020202020204" pitchFamily="34" charset="0"/>
              <a:buChar char="•"/>
            </a:pPr>
            <a:r>
              <a:rPr lang="en-US" dirty="0"/>
              <a:t>MBS as a Strategy for Cancer Prevention and Management in Patients with Obesity. </a:t>
            </a:r>
          </a:p>
          <a:p>
            <a:pPr marL="285750" indent="-285750">
              <a:buFont typeface="Arial" panose="020B0604020202020204" pitchFamily="34" charset="0"/>
              <a:buChar char="•"/>
            </a:pPr>
            <a:r>
              <a:rPr lang="it-IT" dirty="0" err="1"/>
              <a:t>Robotic</a:t>
            </a:r>
            <a:r>
              <a:rPr lang="it-IT" dirty="0"/>
              <a:t> MBS</a:t>
            </a:r>
          </a:p>
          <a:p>
            <a:pPr marL="285750" indent="-285750">
              <a:buFont typeface="Arial" panose="020B0604020202020204" pitchFamily="34" charset="0"/>
              <a:buChar char="•"/>
            </a:pPr>
            <a:r>
              <a:rPr lang="it-IT" dirty="0"/>
              <a:t>MBS and MASLD</a:t>
            </a:r>
          </a:p>
          <a:p>
            <a:endParaRPr lang="it-IT" dirty="0"/>
          </a:p>
        </p:txBody>
      </p:sp>
      <p:sp>
        <p:nvSpPr>
          <p:cNvPr id="17" name="Rettangolo 16">
            <a:extLst>
              <a:ext uri="{FF2B5EF4-FFF2-40B4-BE49-F238E27FC236}">
                <a16:creationId xmlns:a16="http://schemas.microsoft.com/office/drawing/2014/main" id="{8077FF10-6173-D68C-0A5D-B0B71EBC5DED}"/>
              </a:ext>
            </a:extLst>
          </p:cNvPr>
          <p:cNvSpPr/>
          <p:nvPr/>
        </p:nvSpPr>
        <p:spPr>
          <a:xfrm>
            <a:off x="8491811" y="369332"/>
            <a:ext cx="3514087" cy="1715910"/>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09437336-B26D-A3A5-915A-3F72546F2AB9}"/>
              </a:ext>
            </a:extLst>
          </p:cNvPr>
          <p:cNvSpPr/>
          <p:nvPr/>
        </p:nvSpPr>
        <p:spPr>
          <a:xfrm>
            <a:off x="895150" y="471832"/>
            <a:ext cx="7011990" cy="150542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95123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C42D0-C95A-2E9B-8F42-96CF68ACF230}"/>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098FB728-16FB-1DE3-4E6A-8CB5326BE73C}"/>
              </a:ext>
            </a:extLst>
          </p:cNvPr>
          <p:cNvSpPr txBox="1"/>
          <p:nvPr/>
        </p:nvSpPr>
        <p:spPr>
          <a:xfrm>
            <a:off x="0" y="70182"/>
            <a:ext cx="8123722" cy="369332"/>
          </a:xfrm>
          <a:prstGeom prst="rect">
            <a:avLst/>
          </a:prstGeom>
          <a:noFill/>
        </p:spPr>
        <p:txBody>
          <a:bodyPr wrap="square">
            <a:spAutoFit/>
          </a:bodyPr>
          <a:lstStyle/>
          <a:p>
            <a:r>
              <a:rPr lang="it-IT" sz="1800" b="1" dirty="0">
                <a:solidFill>
                  <a:schemeClr val="tx2"/>
                </a:solidFill>
              </a:rPr>
              <a:t>Chirurgia Bariatrica e Metabolica e cancro: si può parlare di prevenzione?</a:t>
            </a:r>
            <a:endParaRPr lang="it-IT" b="1" dirty="0">
              <a:solidFill>
                <a:schemeClr val="tx2"/>
              </a:solidFill>
            </a:endParaRPr>
          </a:p>
        </p:txBody>
      </p:sp>
      <p:sp>
        <p:nvSpPr>
          <p:cNvPr id="3" name="CasellaDiTesto 2">
            <a:extLst>
              <a:ext uri="{FF2B5EF4-FFF2-40B4-BE49-F238E27FC236}">
                <a16:creationId xmlns:a16="http://schemas.microsoft.com/office/drawing/2014/main" id="{A81D5AF5-26D9-310D-4D3F-C173C0B1C777}"/>
              </a:ext>
            </a:extLst>
          </p:cNvPr>
          <p:cNvSpPr txBox="1"/>
          <p:nvPr/>
        </p:nvSpPr>
        <p:spPr>
          <a:xfrm>
            <a:off x="77002" y="493699"/>
            <a:ext cx="6429676" cy="1077218"/>
          </a:xfrm>
          <a:prstGeom prst="rect">
            <a:avLst/>
          </a:prstGeom>
          <a:noFill/>
        </p:spPr>
        <p:txBody>
          <a:bodyPr wrap="square" rtlCol="0">
            <a:spAutoFit/>
          </a:bodyPr>
          <a:lstStyle/>
          <a:p>
            <a:r>
              <a:rPr lang="en-US" sz="1600" b="1" dirty="0"/>
              <a:t>Metabolic and Bariatric Surgery as a Strategy for Cancer Prevention and Management in Patients with Obesity. A GRADE-based IFSO Position Statement.</a:t>
            </a:r>
          </a:p>
          <a:p>
            <a:r>
              <a:rPr lang="en-US" sz="1600" b="1" dirty="0"/>
              <a:t>Amanda Belluzzi, Maurizio De Luca et al</a:t>
            </a:r>
            <a:endParaRPr lang="it-IT" sz="1600" dirty="0"/>
          </a:p>
        </p:txBody>
      </p:sp>
      <p:sp>
        <p:nvSpPr>
          <p:cNvPr id="5" name="CasellaDiTesto 4">
            <a:extLst>
              <a:ext uri="{FF2B5EF4-FFF2-40B4-BE49-F238E27FC236}">
                <a16:creationId xmlns:a16="http://schemas.microsoft.com/office/drawing/2014/main" id="{813F4156-AA6E-58B6-53F8-1FAD9C7A11F2}"/>
              </a:ext>
            </a:extLst>
          </p:cNvPr>
          <p:cNvSpPr txBox="1"/>
          <p:nvPr/>
        </p:nvSpPr>
        <p:spPr>
          <a:xfrm>
            <a:off x="904775" y="1745597"/>
            <a:ext cx="8053136" cy="2307619"/>
          </a:xfrm>
          <a:prstGeom prst="rect">
            <a:avLst/>
          </a:prstGeom>
          <a:noFill/>
        </p:spPr>
        <p:txBody>
          <a:bodyPr wrap="square">
            <a:spAutoFit/>
          </a:bodyPr>
          <a:lstStyle/>
          <a:p>
            <a:pPr marL="360045" marR="0" indent="0" algn="just" fontAlgn="auto">
              <a:lnSpc>
                <a:spcPct val="115000"/>
              </a:lnSpc>
              <a:buNone/>
            </a:pPr>
            <a:r>
              <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Key points:</a:t>
            </a:r>
            <a:endParaRPr lang="it-IT" sz="1400" b="1" dirty="0">
              <a:effectLst/>
              <a:latin typeface="Calibri" panose="020F0502020204030204" pitchFamily="34" charset="0"/>
              <a:ea typeface="Calibri" panose="020F0502020204030204" pitchFamily="34" charset="0"/>
              <a:cs typeface="Times New Roman" panose="02020603050405020304" pitchFamily="18" charset="0"/>
            </a:endParaRPr>
          </a:p>
          <a:p>
            <a:pPr marL="360045" marR="0" indent="0" algn="just" fontAlgn="auto">
              <a:lnSpc>
                <a:spcPct val="115000"/>
              </a:lnSpc>
              <a:buNone/>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No RCT evidence exists evaluating cancer incidence after metabolic and bariatric surgery (MBS) in adults with obesity; evidence synthesis relies on observational studies.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marL="360045" marR="0" indent="0" algn="just" fontAlgn="auto">
              <a:lnSpc>
                <a:spcPct val="115000"/>
              </a:lnSpc>
              <a:buNone/>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large observational evidence base (191 studies) suggests MBS is generally associated with lower incidence of several obesity-related cancers, with the most consistent signals for hormone-sensitive malignancies.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marL="360045" marR="0" indent="0" algn="just" fontAlgn="auto">
              <a:lnSpc>
                <a:spcPct val="115000"/>
              </a:lnSpc>
              <a:buNone/>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Potential cancer risk reduction may be discussed as an additional benefit when MBS is performed for standard metabolic indications, but it should not be offered solely for cancer prevention; recommendations are therefore conditional.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CasellaDiTesto 10">
            <a:extLst>
              <a:ext uri="{FF2B5EF4-FFF2-40B4-BE49-F238E27FC236}">
                <a16:creationId xmlns:a16="http://schemas.microsoft.com/office/drawing/2014/main" id="{E2019354-BDE1-597D-708D-37863FCBB6B4}"/>
              </a:ext>
            </a:extLst>
          </p:cNvPr>
          <p:cNvSpPr txBox="1"/>
          <p:nvPr/>
        </p:nvSpPr>
        <p:spPr>
          <a:xfrm>
            <a:off x="173254" y="4227897"/>
            <a:ext cx="11357811" cy="1815882"/>
          </a:xfrm>
          <a:prstGeom prst="rect">
            <a:avLst/>
          </a:prstGeom>
          <a:noFill/>
        </p:spPr>
        <p:txBody>
          <a:bodyPr wrap="square">
            <a:spAutoFit/>
          </a:bodyPr>
          <a:lstStyle/>
          <a:p>
            <a:r>
              <a:rPr lang="en-US" sz="1400" b="1" dirty="0"/>
              <a:t>Site-specific cancer incidence</a:t>
            </a:r>
          </a:p>
          <a:p>
            <a:pPr marL="285750" indent="-285750">
              <a:buFont typeface="Arial" panose="020B0604020202020204" pitchFamily="34" charset="0"/>
              <a:buChar char="•"/>
            </a:pPr>
            <a:r>
              <a:rPr lang="en-US" sz="1400" dirty="0"/>
              <a:t>Across retrospective matched and unmatched cohort studies, MBS was generally associated with lower incidence rates of several obesity-related cancers compared with non-surgical control groups. </a:t>
            </a:r>
          </a:p>
          <a:p>
            <a:pPr marL="285750" indent="-285750">
              <a:buFont typeface="Arial" panose="020B0604020202020204" pitchFamily="34" charset="0"/>
              <a:buChar char="•"/>
            </a:pPr>
            <a:r>
              <a:rPr lang="en-US" sz="1400" dirty="0"/>
              <a:t>More consistent inverse associations were observed for hormone-sensitive malignancies. Reduced incidence following MBS was reported for postmenopausal breast cancer ,corpus uteri and endometrial cancer and ovarian cancer ,with most pooled estimates below unity, although confidence intervals crossed the null in some analyses.</a:t>
            </a:r>
          </a:p>
          <a:p>
            <a:pPr marL="285750" indent="-285750">
              <a:buFont typeface="Arial" panose="020B0604020202020204" pitchFamily="34" charset="0"/>
              <a:buChar char="•"/>
            </a:pPr>
            <a:r>
              <a:rPr lang="en-US" sz="1400" dirty="0"/>
              <a:t>For gastrointestinal cancers, point estimates also predominantly favored MBS. </a:t>
            </a:r>
          </a:p>
          <a:p>
            <a:pPr marL="285750" indent="-285750">
              <a:buFont typeface="Arial" panose="020B0604020202020204" pitchFamily="34" charset="0"/>
              <a:buChar char="•"/>
            </a:pPr>
            <a:r>
              <a:rPr lang="en-US" sz="1400" dirty="0"/>
              <a:t>Inverse associations were observed for esophageal cancer ,colorectal cancer ,gastric cancer ,liver cancer , gallbladder cancer and pancreatic cancer .</a:t>
            </a:r>
            <a:endParaRPr lang="it-IT" sz="1400" dirty="0"/>
          </a:p>
        </p:txBody>
      </p:sp>
      <p:pic>
        <p:nvPicPr>
          <p:cNvPr id="1030" name="Picture 6" descr="Coming Soon PNG per il download gratuito">
            <a:extLst>
              <a:ext uri="{FF2B5EF4-FFF2-40B4-BE49-F238E27FC236}">
                <a16:creationId xmlns:a16="http://schemas.microsoft.com/office/drawing/2014/main" id="{CB271815-6656-BB9C-40BC-6BDA8637BF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1798" y="0"/>
            <a:ext cx="2743200" cy="166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1881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93582-BCFF-3E62-3BD3-3B54A9E267D5}"/>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52B35289-1105-B0B6-B927-F6770E33B747}"/>
              </a:ext>
            </a:extLst>
          </p:cNvPr>
          <p:cNvSpPr txBox="1"/>
          <p:nvPr/>
        </p:nvSpPr>
        <p:spPr>
          <a:xfrm>
            <a:off x="0" y="70182"/>
            <a:ext cx="8123722" cy="369332"/>
          </a:xfrm>
          <a:prstGeom prst="rect">
            <a:avLst/>
          </a:prstGeom>
          <a:noFill/>
        </p:spPr>
        <p:txBody>
          <a:bodyPr wrap="square">
            <a:spAutoFit/>
          </a:bodyPr>
          <a:lstStyle/>
          <a:p>
            <a:r>
              <a:rPr lang="it-IT" sz="1800" b="1" dirty="0">
                <a:solidFill>
                  <a:schemeClr val="tx2"/>
                </a:solidFill>
              </a:rPr>
              <a:t>Chirurgia Bariatrica e Metabolica e cancro: si può parlare di prevenzione?</a:t>
            </a:r>
            <a:endParaRPr lang="it-IT" b="1" dirty="0">
              <a:solidFill>
                <a:schemeClr val="tx2"/>
              </a:solidFill>
            </a:endParaRPr>
          </a:p>
        </p:txBody>
      </p:sp>
      <p:pic>
        <p:nvPicPr>
          <p:cNvPr id="4" name="Immagine 3">
            <a:extLst>
              <a:ext uri="{FF2B5EF4-FFF2-40B4-BE49-F238E27FC236}">
                <a16:creationId xmlns:a16="http://schemas.microsoft.com/office/drawing/2014/main" id="{A24F2E83-EF0A-65AF-7E18-443F892A80CB}"/>
              </a:ext>
            </a:extLst>
          </p:cNvPr>
          <p:cNvPicPr>
            <a:picLocks noChangeAspect="1"/>
          </p:cNvPicPr>
          <p:nvPr/>
        </p:nvPicPr>
        <p:blipFill rotWithShape="1">
          <a:blip r:embed="rId2">
            <a:extLst>
              <a:ext uri="{28A0092B-C50C-407E-A947-70E740481C1C}">
                <a14:useLocalDpi xmlns:a14="http://schemas.microsoft.com/office/drawing/2010/main" val="0"/>
              </a:ext>
            </a:extLst>
          </a:blip>
          <a:srcRect b="15779"/>
          <a:stretch/>
        </p:blipFill>
        <p:spPr bwMode="auto">
          <a:xfrm>
            <a:off x="302327" y="645477"/>
            <a:ext cx="4406900" cy="5567045"/>
          </a:xfrm>
          <a:prstGeom prst="rect">
            <a:avLst/>
          </a:prstGeom>
          <a:noFill/>
          <a:ln>
            <a:noFill/>
          </a:ln>
          <a:extLst>
            <a:ext uri="{53640926-AAD7-44D8-BBD7-CCE9431645EC}">
              <a14:shadowObscured xmlns:a14="http://schemas.microsoft.com/office/drawing/2010/main"/>
            </a:ext>
          </a:extLst>
        </p:spPr>
      </p:pic>
      <p:pic>
        <p:nvPicPr>
          <p:cNvPr id="6" name="Immagine 5">
            <a:extLst>
              <a:ext uri="{FF2B5EF4-FFF2-40B4-BE49-F238E27FC236}">
                <a16:creationId xmlns:a16="http://schemas.microsoft.com/office/drawing/2014/main" id="{8B6778AE-B891-3295-6819-1DCA7097EC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15" t="30112" r="11977"/>
          <a:stretch/>
        </p:blipFill>
        <p:spPr bwMode="auto">
          <a:xfrm>
            <a:off x="5239687" y="1032698"/>
            <a:ext cx="6114580" cy="2280603"/>
          </a:xfrm>
          <a:prstGeom prst="rect">
            <a:avLst/>
          </a:prstGeom>
          <a:noFill/>
          <a:ln>
            <a:noFill/>
          </a:ln>
          <a:extLst>
            <a:ext uri="{53640926-AAD7-44D8-BBD7-CCE9431645EC}">
              <a14:shadowObscured xmlns:a14="http://schemas.microsoft.com/office/drawing/2010/main"/>
            </a:ext>
          </a:extLst>
        </p:spPr>
      </p:pic>
      <p:sp>
        <p:nvSpPr>
          <p:cNvPr id="8" name="CasellaDiTesto 7">
            <a:extLst>
              <a:ext uri="{FF2B5EF4-FFF2-40B4-BE49-F238E27FC236}">
                <a16:creationId xmlns:a16="http://schemas.microsoft.com/office/drawing/2014/main" id="{B835293C-4716-B751-1F25-872544C07F99}"/>
              </a:ext>
            </a:extLst>
          </p:cNvPr>
          <p:cNvSpPr txBox="1"/>
          <p:nvPr/>
        </p:nvSpPr>
        <p:spPr>
          <a:xfrm>
            <a:off x="4730951" y="447923"/>
            <a:ext cx="7334450" cy="584775"/>
          </a:xfrm>
          <a:prstGeom prst="rect">
            <a:avLst/>
          </a:prstGeom>
          <a:noFill/>
        </p:spPr>
        <p:txBody>
          <a:bodyPr wrap="square">
            <a:spAutoFit/>
          </a:bodyPr>
          <a:lstStyle/>
          <a:p>
            <a:r>
              <a:rPr lang="en-US" sz="1400" b="1" dirty="0">
                <a:solidFill>
                  <a:srgbClr val="000000"/>
                </a:solidFill>
                <a:effectLst/>
                <a:latin typeface="Calibri" panose="020F0502020204030204" pitchFamily="34" charset="0"/>
                <a:ea typeface="Calibri" panose="020F0502020204030204" pitchFamily="34" charset="0"/>
              </a:rPr>
              <a:t>Forest plot of incidence rate ratios (IRRs) for </a:t>
            </a:r>
            <a:r>
              <a:rPr lang="en-US" sz="1400" b="1" dirty="0">
                <a:solidFill>
                  <a:srgbClr val="C00000"/>
                </a:solidFill>
                <a:effectLst/>
                <a:latin typeface="Calibri" panose="020F0502020204030204" pitchFamily="34" charset="0"/>
                <a:ea typeface="Calibri" panose="020F0502020204030204" pitchFamily="34" charset="0"/>
              </a:rPr>
              <a:t>postmenopausal breast cancer </a:t>
            </a:r>
            <a:r>
              <a:rPr lang="en-US" sz="1400" b="1" dirty="0">
                <a:solidFill>
                  <a:srgbClr val="000000"/>
                </a:solidFill>
                <a:effectLst/>
                <a:latin typeface="Calibri" panose="020F0502020204030204" pitchFamily="34" charset="0"/>
                <a:ea typeface="Calibri" panose="020F0502020204030204" pitchFamily="34" charset="0"/>
              </a:rPr>
              <a:t>incidence comparing bariatric surgery with non-surgical control groups in retrospective matched cohort studies</a:t>
            </a:r>
            <a:r>
              <a:rPr lang="en-US" sz="1800" dirty="0">
                <a:solidFill>
                  <a:srgbClr val="000000"/>
                </a:solidFill>
                <a:effectLst/>
                <a:latin typeface="Calibri" panose="020F0502020204030204" pitchFamily="34" charset="0"/>
                <a:ea typeface="Calibri" panose="020F0502020204030204" pitchFamily="34" charset="0"/>
              </a:rPr>
              <a:t>.</a:t>
            </a:r>
            <a:endParaRPr lang="it-IT" dirty="0"/>
          </a:p>
        </p:txBody>
      </p:sp>
      <p:pic>
        <p:nvPicPr>
          <p:cNvPr id="9" name="Immagine 8">
            <a:extLst>
              <a:ext uri="{FF2B5EF4-FFF2-40B4-BE49-F238E27FC236}">
                <a16:creationId xmlns:a16="http://schemas.microsoft.com/office/drawing/2014/main" id="{DF24D80D-377F-101C-C264-59AF6AC0401A}"/>
              </a:ext>
            </a:extLst>
          </p:cNvPr>
          <p:cNvPicPr>
            <a:picLocks noChangeAspect="1"/>
          </p:cNvPicPr>
          <p:nvPr/>
        </p:nvPicPr>
        <p:blipFill rotWithShape="1">
          <a:blip r:embed="rId4"/>
          <a:srcRect l="21161" t="32445" r="19255" b="32001"/>
          <a:stretch/>
        </p:blipFill>
        <p:spPr bwMode="auto">
          <a:xfrm>
            <a:off x="5154779" y="4283364"/>
            <a:ext cx="5937885" cy="1760220"/>
          </a:xfrm>
          <a:prstGeom prst="rect">
            <a:avLst/>
          </a:prstGeom>
          <a:ln>
            <a:noFill/>
          </a:ln>
          <a:extLst>
            <a:ext uri="{53640926-AAD7-44D8-BBD7-CCE9431645EC}">
              <a14:shadowObscured xmlns:a14="http://schemas.microsoft.com/office/drawing/2010/main"/>
            </a:ext>
          </a:extLst>
        </p:spPr>
      </p:pic>
      <p:sp>
        <p:nvSpPr>
          <p:cNvPr id="12" name="CasellaDiTesto 11">
            <a:extLst>
              <a:ext uri="{FF2B5EF4-FFF2-40B4-BE49-F238E27FC236}">
                <a16:creationId xmlns:a16="http://schemas.microsoft.com/office/drawing/2014/main" id="{96C80B12-5EB5-2E57-95F6-218D78DAD062}"/>
              </a:ext>
            </a:extLst>
          </p:cNvPr>
          <p:cNvSpPr txBox="1"/>
          <p:nvPr/>
        </p:nvSpPr>
        <p:spPr>
          <a:xfrm>
            <a:off x="4730951" y="3544700"/>
            <a:ext cx="7334450" cy="523220"/>
          </a:xfrm>
          <a:prstGeom prst="rect">
            <a:avLst/>
          </a:prstGeom>
          <a:noFill/>
        </p:spPr>
        <p:txBody>
          <a:bodyPr wrap="square">
            <a:spAutoFit/>
          </a:bodyPr>
          <a:lstStyle/>
          <a:p>
            <a:r>
              <a:rPr lang="en-US" sz="1400" b="1" dirty="0">
                <a:solidFill>
                  <a:srgbClr val="000000"/>
                </a:solidFill>
                <a:effectLst/>
                <a:latin typeface="Calibri" panose="020F0502020204030204" pitchFamily="34" charset="0"/>
                <a:ea typeface="Calibri" panose="020F0502020204030204" pitchFamily="34" charset="0"/>
              </a:rPr>
              <a:t>Forest plot of incidence rate ratios (IRRs) for </a:t>
            </a:r>
            <a:r>
              <a:rPr lang="en-US" sz="1400" b="1" dirty="0">
                <a:solidFill>
                  <a:srgbClr val="C00000"/>
                </a:solidFill>
                <a:effectLst/>
                <a:latin typeface="Calibri" panose="020F0502020204030204" pitchFamily="34" charset="0"/>
                <a:ea typeface="Calibri" panose="020F0502020204030204" pitchFamily="34" charset="0"/>
              </a:rPr>
              <a:t>endometrial cancer </a:t>
            </a:r>
            <a:r>
              <a:rPr lang="en-US" sz="1400" b="1" dirty="0">
                <a:solidFill>
                  <a:srgbClr val="000000"/>
                </a:solidFill>
                <a:effectLst/>
                <a:latin typeface="Calibri" panose="020F0502020204030204" pitchFamily="34" charset="0"/>
                <a:ea typeface="Calibri" panose="020F0502020204030204" pitchFamily="34" charset="0"/>
              </a:rPr>
              <a:t>incidence comparing bariatric surgery with non-surgical control groups in retrospective matched cohort studies. </a:t>
            </a:r>
            <a:endParaRPr lang="it-IT" sz="1400" b="1" dirty="0"/>
          </a:p>
        </p:txBody>
      </p:sp>
      <p:pic>
        <p:nvPicPr>
          <p:cNvPr id="2050" name="Picture 2" descr="Coming Soon PNG per il download gratuito">
            <a:extLst>
              <a:ext uri="{FF2B5EF4-FFF2-40B4-BE49-F238E27FC236}">
                <a16:creationId xmlns:a16="http://schemas.microsoft.com/office/drawing/2014/main" id="{F49F58E1-3D58-46C2-34B1-892739627E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56069" y="5685112"/>
            <a:ext cx="1735931" cy="105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0209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D9EBF-13BC-5574-97DA-9ECFBF861726}"/>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CF7A3AF7-BAEE-CE79-3FA3-7129A88529E3}"/>
              </a:ext>
            </a:extLst>
          </p:cNvPr>
          <p:cNvSpPr txBox="1"/>
          <p:nvPr/>
        </p:nvSpPr>
        <p:spPr>
          <a:xfrm>
            <a:off x="0" y="70182"/>
            <a:ext cx="8123722" cy="369332"/>
          </a:xfrm>
          <a:prstGeom prst="rect">
            <a:avLst/>
          </a:prstGeom>
          <a:noFill/>
        </p:spPr>
        <p:txBody>
          <a:bodyPr wrap="square">
            <a:spAutoFit/>
          </a:bodyPr>
          <a:lstStyle/>
          <a:p>
            <a:r>
              <a:rPr lang="it-IT" sz="1800" b="1" dirty="0">
                <a:solidFill>
                  <a:schemeClr val="tx2"/>
                </a:solidFill>
              </a:rPr>
              <a:t>Chirurgia Bariatrica e Metabolica e cancro: si può parlare di prevenzione?</a:t>
            </a:r>
            <a:endParaRPr lang="it-IT" b="1" dirty="0">
              <a:solidFill>
                <a:schemeClr val="tx2"/>
              </a:solidFill>
            </a:endParaRPr>
          </a:p>
        </p:txBody>
      </p:sp>
      <p:pic>
        <p:nvPicPr>
          <p:cNvPr id="3" name="Immagine 2">
            <a:extLst>
              <a:ext uri="{FF2B5EF4-FFF2-40B4-BE49-F238E27FC236}">
                <a16:creationId xmlns:a16="http://schemas.microsoft.com/office/drawing/2014/main" id="{BFE1B830-EDA9-4986-5ACC-7FFBBB390113}"/>
              </a:ext>
            </a:extLst>
          </p:cNvPr>
          <p:cNvPicPr>
            <a:picLocks noChangeAspect="1"/>
          </p:cNvPicPr>
          <p:nvPr/>
        </p:nvPicPr>
        <p:blipFill rotWithShape="1">
          <a:blip r:embed="rId2"/>
          <a:srcRect l="12939" t="26627" r="12171" b="25879"/>
          <a:stretch/>
        </p:blipFill>
        <p:spPr bwMode="auto">
          <a:xfrm>
            <a:off x="298383" y="1300062"/>
            <a:ext cx="5720080" cy="1678305"/>
          </a:xfrm>
          <a:prstGeom prst="rect">
            <a:avLst/>
          </a:prstGeom>
          <a:ln>
            <a:noFill/>
          </a:ln>
          <a:extLst>
            <a:ext uri="{53640926-AAD7-44D8-BBD7-CCE9431645EC}">
              <a14:shadowObscured xmlns:a14="http://schemas.microsoft.com/office/drawing/2010/main"/>
            </a:ext>
          </a:extLst>
        </p:spPr>
      </p:pic>
      <p:sp>
        <p:nvSpPr>
          <p:cNvPr id="5" name="CasellaDiTesto 4">
            <a:extLst>
              <a:ext uri="{FF2B5EF4-FFF2-40B4-BE49-F238E27FC236}">
                <a16:creationId xmlns:a16="http://schemas.microsoft.com/office/drawing/2014/main" id="{D8FD50AE-CE37-4781-63A8-B927AA4EE1B3}"/>
              </a:ext>
            </a:extLst>
          </p:cNvPr>
          <p:cNvSpPr txBox="1"/>
          <p:nvPr/>
        </p:nvSpPr>
        <p:spPr>
          <a:xfrm>
            <a:off x="0" y="439514"/>
            <a:ext cx="6420049" cy="738664"/>
          </a:xfrm>
          <a:prstGeom prst="rect">
            <a:avLst/>
          </a:prstGeom>
          <a:noFill/>
        </p:spPr>
        <p:txBody>
          <a:bodyPr wrap="square">
            <a:spAutoFit/>
          </a:bodyPr>
          <a:lstStyle/>
          <a:p>
            <a:pPr algn="just"/>
            <a:r>
              <a:rPr lang="en-US" sz="1400" b="1" dirty="0">
                <a:solidFill>
                  <a:srgbClr val="000000"/>
                </a:solidFill>
                <a:effectLst/>
                <a:latin typeface="Calibri" panose="020F0502020204030204" pitchFamily="34" charset="0"/>
                <a:ea typeface="Calibri" panose="020F0502020204030204" pitchFamily="34" charset="0"/>
              </a:rPr>
              <a:t>Forest plot of incidence rate ratios (IRRs) for </a:t>
            </a:r>
            <a:r>
              <a:rPr lang="en-US" sz="1400" b="1" dirty="0">
                <a:solidFill>
                  <a:srgbClr val="C00000"/>
                </a:solidFill>
                <a:effectLst/>
                <a:latin typeface="Calibri" panose="020F0502020204030204" pitchFamily="34" charset="0"/>
                <a:ea typeface="Calibri" panose="020F0502020204030204" pitchFamily="34" charset="0"/>
              </a:rPr>
              <a:t>esophageal cancer </a:t>
            </a:r>
            <a:r>
              <a:rPr lang="en-US" sz="1400" b="1" dirty="0">
                <a:solidFill>
                  <a:srgbClr val="000000"/>
                </a:solidFill>
                <a:effectLst/>
                <a:latin typeface="Calibri" panose="020F0502020204030204" pitchFamily="34" charset="0"/>
                <a:ea typeface="Calibri" panose="020F0502020204030204" pitchFamily="34" charset="0"/>
              </a:rPr>
              <a:t>incidence comparing bariatric surgery with non-surgical control groups in retrospective matched cohort studies</a:t>
            </a:r>
            <a:endParaRPr lang="it-IT" sz="1400" b="1" dirty="0"/>
          </a:p>
        </p:txBody>
      </p:sp>
      <p:pic>
        <p:nvPicPr>
          <p:cNvPr id="6" name="Immagine 5">
            <a:extLst>
              <a:ext uri="{FF2B5EF4-FFF2-40B4-BE49-F238E27FC236}">
                <a16:creationId xmlns:a16="http://schemas.microsoft.com/office/drawing/2014/main" id="{DB26E6BC-6CB2-A70C-8137-1D2F2C01811D}"/>
              </a:ext>
            </a:extLst>
          </p:cNvPr>
          <p:cNvPicPr>
            <a:picLocks noChangeAspect="1"/>
          </p:cNvPicPr>
          <p:nvPr/>
        </p:nvPicPr>
        <p:blipFill rotWithShape="1">
          <a:blip r:embed="rId3"/>
          <a:srcRect l="12941" t="22411" r="11673" b="20996"/>
          <a:stretch/>
        </p:blipFill>
        <p:spPr bwMode="auto">
          <a:xfrm>
            <a:off x="186438" y="4242551"/>
            <a:ext cx="5735955" cy="1991995"/>
          </a:xfrm>
          <a:prstGeom prst="rect">
            <a:avLst/>
          </a:prstGeom>
          <a:ln>
            <a:noFill/>
          </a:ln>
          <a:extLst>
            <a:ext uri="{53640926-AAD7-44D8-BBD7-CCE9431645EC}">
              <a14:shadowObscured xmlns:a14="http://schemas.microsoft.com/office/drawing/2010/main"/>
            </a:ext>
          </a:extLst>
        </p:spPr>
      </p:pic>
      <p:sp>
        <p:nvSpPr>
          <p:cNvPr id="8" name="CasellaDiTesto 7">
            <a:extLst>
              <a:ext uri="{FF2B5EF4-FFF2-40B4-BE49-F238E27FC236}">
                <a16:creationId xmlns:a16="http://schemas.microsoft.com/office/drawing/2014/main" id="{D203EEA1-926E-78BC-36FE-DD37A93A15B1}"/>
              </a:ext>
            </a:extLst>
          </p:cNvPr>
          <p:cNvSpPr txBox="1"/>
          <p:nvPr/>
        </p:nvSpPr>
        <p:spPr>
          <a:xfrm>
            <a:off x="51333" y="3148794"/>
            <a:ext cx="5949418" cy="738664"/>
          </a:xfrm>
          <a:prstGeom prst="rect">
            <a:avLst/>
          </a:prstGeom>
          <a:noFill/>
        </p:spPr>
        <p:txBody>
          <a:bodyPr wrap="square">
            <a:spAutoFit/>
          </a:bodyPr>
          <a:lstStyle/>
          <a:p>
            <a:r>
              <a:rPr lang="en-US" sz="1400" b="1" dirty="0">
                <a:solidFill>
                  <a:srgbClr val="000000"/>
                </a:solidFill>
                <a:effectLst/>
                <a:latin typeface="Calibri" panose="020F0502020204030204" pitchFamily="34" charset="0"/>
                <a:ea typeface="Calibri" panose="020F0502020204030204" pitchFamily="34" charset="0"/>
              </a:rPr>
              <a:t>Forest plot of incidence rate ratios (IRRs) for </a:t>
            </a:r>
            <a:r>
              <a:rPr lang="en-US" sz="1400" b="1" dirty="0">
                <a:solidFill>
                  <a:srgbClr val="C00000"/>
                </a:solidFill>
                <a:effectLst/>
                <a:latin typeface="Calibri" panose="020F0502020204030204" pitchFamily="34" charset="0"/>
                <a:ea typeface="Calibri" panose="020F0502020204030204" pitchFamily="34" charset="0"/>
              </a:rPr>
              <a:t>colorectal cancer </a:t>
            </a:r>
            <a:r>
              <a:rPr lang="en-US" sz="1400" b="1" dirty="0">
                <a:solidFill>
                  <a:srgbClr val="000000"/>
                </a:solidFill>
                <a:effectLst/>
                <a:latin typeface="Calibri" panose="020F0502020204030204" pitchFamily="34" charset="0"/>
                <a:ea typeface="Calibri" panose="020F0502020204030204" pitchFamily="34" charset="0"/>
              </a:rPr>
              <a:t>incidence comparing bariatric surgery with non-surgical control groups in retrospective matched cohort studies</a:t>
            </a:r>
            <a:endParaRPr lang="it-IT" sz="1400" b="1" dirty="0"/>
          </a:p>
        </p:txBody>
      </p:sp>
      <p:sp>
        <p:nvSpPr>
          <p:cNvPr id="10" name="CasellaDiTesto 9">
            <a:extLst>
              <a:ext uri="{FF2B5EF4-FFF2-40B4-BE49-F238E27FC236}">
                <a16:creationId xmlns:a16="http://schemas.microsoft.com/office/drawing/2014/main" id="{6F5438DA-A62D-C9BD-5CE3-179242C85911}"/>
              </a:ext>
            </a:extLst>
          </p:cNvPr>
          <p:cNvSpPr txBox="1"/>
          <p:nvPr/>
        </p:nvSpPr>
        <p:spPr>
          <a:xfrm>
            <a:off x="6206160" y="2139214"/>
            <a:ext cx="6121666" cy="738664"/>
          </a:xfrm>
          <a:prstGeom prst="rect">
            <a:avLst/>
          </a:prstGeom>
          <a:noFill/>
        </p:spPr>
        <p:txBody>
          <a:bodyPr wrap="square">
            <a:spAutoFit/>
          </a:bodyPr>
          <a:lstStyle/>
          <a:p>
            <a:r>
              <a:rPr lang="en-US" sz="1400" b="1" dirty="0">
                <a:solidFill>
                  <a:srgbClr val="000000"/>
                </a:solidFill>
                <a:effectLst/>
                <a:latin typeface="Calibri" panose="020F0502020204030204" pitchFamily="34" charset="0"/>
                <a:ea typeface="Calibri" panose="020F0502020204030204" pitchFamily="34" charset="0"/>
              </a:rPr>
              <a:t>Forest plot of incidence rate ratios (IRRs) for </a:t>
            </a:r>
            <a:r>
              <a:rPr lang="en-US" sz="1400" b="1" dirty="0">
                <a:solidFill>
                  <a:srgbClr val="C00000"/>
                </a:solidFill>
                <a:effectLst/>
                <a:latin typeface="Calibri" panose="020F0502020204030204" pitchFamily="34" charset="0"/>
                <a:ea typeface="Calibri" panose="020F0502020204030204" pitchFamily="34" charset="0"/>
              </a:rPr>
              <a:t>gastric cancer </a:t>
            </a:r>
            <a:r>
              <a:rPr lang="en-US" sz="1400" b="1" dirty="0">
                <a:solidFill>
                  <a:srgbClr val="000000"/>
                </a:solidFill>
                <a:effectLst/>
                <a:latin typeface="Calibri" panose="020F0502020204030204" pitchFamily="34" charset="0"/>
                <a:ea typeface="Calibri" panose="020F0502020204030204" pitchFamily="34" charset="0"/>
              </a:rPr>
              <a:t>incidence comparing bariatric surgery with non-surgical control groups in retrospective matched cohort studies</a:t>
            </a:r>
            <a:endParaRPr lang="it-IT" sz="1400" b="1" dirty="0"/>
          </a:p>
        </p:txBody>
      </p:sp>
      <p:pic>
        <p:nvPicPr>
          <p:cNvPr id="11" name="Immagine 10">
            <a:extLst>
              <a:ext uri="{FF2B5EF4-FFF2-40B4-BE49-F238E27FC236}">
                <a16:creationId xmlns:a16="http://schemas.microsoft.com/office/drawing/2014/main" id="{3E30BD49-38C5-4FFE-623C-AC17A3FE971D}"/>
              </a:ext>
            </a:extLst>
          </p:cNvPr>
          <p:cNvPicPr>
            <a:picLocks noChangeAspect="1"/>
          </p:cNvPicPr>
          <p:nvPr/>
        </p:nvPicPr>
        <p:blipFill rotWithShape="1">
          <a:blip r:embed="rId4"/>
          <a:srcRect l="11914" t="27072" r="12078" b="25861"/>
          <a:stretch/>
        </p:blipFill>
        <p:spPr bwMode="auto">
          <a:xfrm>
            <a:off x="6173539" y="2978367"/>
            <a:ext cx="6000750" cy="1719580"/>
          </a:xfrm>
          <a:prstGeom prst="rect">
            <a:avLst/>
          </a:prstGeom>
          <a:ln>
            <a:noFill/>
          </a:ln>
          <a:extLst>
            <a:ext uri="{53640926-AAD7-44D8-BBD7-CCE9431645EC}">
              <a14:shadowObscured xmlns:a14="http://schemas.microsoft.com/office/drawing/2010/main"/>
            </a:ext>
          </a:extLst>
        </p:spPr>
      </p:pic>
      <p:pic>
        <p:nvPicPr>
          <p:cNvPr id="12" name="Immagine 11">
            <a:extLst>
              <a:ext uri="{FF2B5EF4-FFF2-40B4-BE49-F238E27FC236}">
                <a16:creationId xmlns:a16="http://schemas.microsoft.com/office/drawing/2014/main" id="{D61253E9-2974-DAC8-65BD-FEEE82BCB122}"/>
              </a:ext>
            </a:extLst>
          </p:cNvPr>
          <p:cNvPicPr>
            <a:picLocks noChangeAspect="1"/>
          </p:cNvPicPr>
          <p:nvPr/>
        </p:nvPicPr>
        <p:blipFill>
          <a:blip r:embed="rId5"/>
          <a:stretch>
            <a:fillRect/>
          </a:stretch>
        </p:blipFill>
        <p:spPr>
          <a:xfrm>
            <a:off x="8382000" y="192376"/>
            <a:ext cx="2743200" cy="1666875"/>
          </a:xfrm>
          <a:prstGeom prst="rect">
            <a:avLst/>
          </a:prstGeom>
        </p:spPr>
      </p:pic>
    </p:spTree>
    <p:extLst>
      <p:ext uri="{BB962C8B-B14F-4D97-AF65-F5344CB8AC3E}">
        <p14:creationId xmlns:p14="http://schemas.microsoft.com/office/powerpoint/2010/main" val="726406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9C3B3-AD05-8C3B-5FB5-B2AC58C56393}"/>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DCC94505-D01C-AE59-CEA8-E3411E56B29E}"/>
              </a:ext>
            </a:extLst>
          </p:cNvPr>
          <p:cNvSpPr txBox="1"/>
          <p:nvPr/>
        </p:nvSpPr>
        <p:spPr>
          <a:xfrm>
            <a:off x="0" y="70182"/>
            <a:ext cx="8123722" cy="369332"/>
          </a:xfrm>
          <a:prstGeom prst="rect">
            <a:avLst/>
          </a:prstGeom>
          <a:noFill/>
        </p:spPr>
        <p:txBody>
          <a:bodyPr wrap="square">
            <a:spAutoFit/>
          </a:bodyPr>
          <a:lstStyle/>
          <a:p>
            <a:r>
              <a:rPr lang="it-IT" sz="1800" b="1" dirty="0">
                <a:solidFill>
                  <a:schemeClr val="tx2"/>
                </a:solidFill>
              </a:rPr>
              <a:t>Chirurgia Bariatrica e Metabolica e cancro: si può parlare di prevenzione?</a:t>
            </a:r>
            <a:endParaRPr lang="it-IT" b="1" dirty="0">
              <a:solidFill>
                <a:schemeClr val="tx2"/>
              </a:solidFill>
            </a:endParaRPr>
          </a:p>
        </p:txBody>
      </p:sp>
      <p:sp>
        <p:nvSpPr>
          <p:cNvPr id="4" name="CasellaDiTesto 3">
            <a:extLst>
              <a:ext uri="{FF2B5EF4-FFF2-40B4-BE49-F238E27FC236}">
                <a16:creationId xmlns:a16="http://schemas.microsoft.com/office/drawing/2014/main" id="{52FF35F9-4BEB-4DF7-C3EE-B6BBA66F577E}"/>
              </a:ext>
            </a:extLst>
          </p:cNvPr>
          <p:cNvSpPr txBox="1"/>
          <p:nvPr/>
        </p:nvSpPr>
        <p:spPr>
          <a:xfrm>
            <a:off x="2240279" y="892750"/>
            <a:ext cx="6097604" cy="369332"/>
          </a:xfrm>
          <a:prstGeom prst="rect">
            <a:avLst/>
          </a:prstGeom>
          <a:noFill/>
        </p:spPr>
        <p:txBody>
          <a:bodyPr wrap="square">
            <a:spAutoFit/>
          </a:bodyPr>
          <a:lstStyle/>
          <a:p>
            <a:r>
              <a:rPr lang="en-US" b="1" dirty="0">
                <a:solidFill>
                  <a:schemeClr val="accent2"/>
                </a:solidFill>
              </a:rPr>
              <a:t>Take home messages</a:t>
            </a:r>
          </a:p>
        </p:txBody>
      </p:sp>
      <p:pic>
        <p:nvPicPr>
          <p:cNvPr id="5" name="Immagine 4">
            <a:extLst>
              <a:ext uri="{FF2B5EF4-FFF2-40B4-BE49-F238E27FC236}">
                <a16:creationId xmlns:a16="http://schemas.microsoft.com/office/drawing/2014/main" id="{369D30DD-E807-B6C3-512A-7F718F2A0CD4}"/>
              </a:ext>
            </a:extLst>
          </p:cNvPr>
          <p:cNvPicPr>
            <a:picLocks noChangeAspect="1"/>
          </p:cNvPicPr>
          <p:nvPr/>
        </p:nvPicPr>
        <p:blipFill>
          <a:blip r:embed="rId2"/>
          <a:srcRect l="3658" t="3147" r="10200" b="33183"/>
          <a:stretch>
            <a:fillRect/>
          </a:stretch>
        </p:blipFill>
        <p:spPr>
          <a:xfrm>
            <a:off x="7050504" y="0"/>
            <a:ext cx="2820410" cy="2084651"/>
          </a:xfrm>
          <a:prstGeom prst="rect">
            <a:avLst/>
          </a:prstGeom>
        </p:spPr>
      </p:pic>
      <p:pic>
        <p:nvPicPr>
          <p:cNvPr id="6" name="Picture 4" descr="Generazione immagine completata">
            <a:extLst>
              <a:ext uri="{FF2B5EF4-FFF2-40B4-BE49-F238E27FC236}">
                <a16:creationId xmlns:a16="http://schemas.microsoft.com/office/drawing/2014/main" id="{DE2BAEDC-F195-ACE1-55BE-91EBA3E2106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247" b="6367"/>
          <a:stretch>
            <a:fillRect/>
          </a:stretch>
        </p:blipFill>
        <p:spPr bwMode="auto">
          <a:xfrm>
            <a:off x="7050504" y="2178620"/>
            <a:ext cx="3275448" cy="4489940"/>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7367A5FB-23C3-A1E3-A405-02427163EC19}"/>
              </a:ext>
            </a:extLst>
          </p:cNvPr>
          <p:cNvSpPr txBox="1"/>
          <p:nvPr/>
        </p:nvSpPr>
        <p:spPr>
          <a:xfrm>
            <a:off x="0" y="1766665"/>
            <a:ext cx="6631806" cy="3477875"/>
          </a:xfrm>
          <a:prstGeom prst="rect">
            <a:avLst/>
          </a:prstGeom>
          <a:noFill/>
        </p:spPr>
        <p:txBody>
          <a:bodyPr wrap="square" rtlCol="0">
            <a:spAutoFit/>
          </a:bodyPr>
          <a:lstStyle/>
          <a:p>
            <a:pPr marL="285750" indent="-285750" algn="just">
              <a:buFont typeface="Arial" panose="020B0604020202020204" pitchFamily="34" charset="0"/>
              <a:buChar char="•"/>
            </a:pPr>
            <a:r>
              <a:rPr lang="en-US" dirty="0"/>
              <a:t>Obesity is a chronic, relapsing, progressive disease of excess adiposity.</a:t>
            </a:r>
            <a:endParaRPr lang="it-IT" dirty="0"/>
          </a:p>
          <a:p>
            <a:pPr marL="285750" indent="-285750" algn="just">
              <a:buFont typeface="Arial" panose="020B0604020202020204" pitchFamily="34" charset="0"/>
              <a:buChar char="•"/>
            </a:pPr>
            <a:r>
              <a:rPr lang="en-US" dirty="0"/>
              <a:t>Obesity increases the </a:t>
            </a:r>
            <a:r>
              <a:rPr lang="en-US" b="1" dirty="0">
                <a:solidFill>
                  <a:schemeClr val="accent2"/>
                </a:solidFill>
              </a:rPr>
              <a:t>risk of developing at least 13 types of cancer.</a:t>
            </a:r>
            <a:endParaRPr lang="it-IT" b="1" dirty="0">
              <a:solidFill>
                <a:schemeClr val="accent2"/>
              </a:solidFill>
            </a:endParaRPr>
          </a:p>
          <a:p>
            <a:pPr marL="285750" indent="-285750" algn="just">
              <a:buFont typeface="Arial" panose="020B0604020202020204" pitchFamily="34" charset="0"/>
              <a:buChar char="•"/>
            </a:pPr>
            <a:r>
              <a:rPr lang="en-US" dirty="0"/>
              <a:t> </a:t>
            </a:r>
            <a:r>
              <a:rPr lang="en-US" b="1" dirty="0">
                <a:solidFill>
                  <a:schemeClr val="accent2"/>
                </a:solidFill>
              </a:rPr>
              <a:t>MBS</a:t>
            </a:r>
            <a:r>
              <a:rPr lang="en-US" dirty="0"/>
              <a:t> is associated with a </a:t>
            </a:r>
            <a:r>
              <a:rPr lang="en-US" b="1" dirty="0">
                <a:solidFill>
                  <a:schemeClr val="accent2"/>
                </a:solidFill>
              </a:rPr>
              <a:t>lower risk of invasive cancer</a:t>
            </a:r>
            <a:r>
              <a:rPr lang="en-US" dirty="0"/>
              <a:t>.</a:t>
            </a:r>
            <a:endParaRPr lang="it-IT" dirty="0"/>
          </a:p>
          <a:p>
            <a:pPr marL="285750" indent="-285750" algn="just">
              <a:buFont typeface="Arial" panose="020B0604020202020204" pitchFamily="34" charset="0"/>
              <a:buChar char="•"/>
            </a:pPr>
            <a:r>
              <a:rPr lang="en-US" b="1" dirty="0">
                <a:solidFill>
                  <a:schemeClr val="accent2"/>
                </a:solidFill>
              </a:rPr>
              <a:t>Weight loss </a:t>
            </a:r>
            <a:r>
              <a:rPr lang="en-US" dirty="0"/>
              <a:t>of any type should be suggested by clinicians to patients as a </a:t>
            </a:r>
            <a:r>
              <a:rPr lang="en-US" b="1" dirty="0">
                <a:solidFill>
                  <a:schemeClr val="accent2"/>
                </a:solidFill>
              </a:rPr>
              <a:t>preventive</a:t>
            </a:r>
            <a:r>
              <a:rPr lang="it-IT" b="1" dirty="0">
                <a:solidFill>
                  <a:schemeClr val="accent2"/>
                </a:solidFill>
              </a:rPr>
              <a:t> </a:t>
            </a:r>
            <a:r>
              <a:rPr lang="en-US" b="1" dirty="0">
                <a:solidFill>
                  <a:schemeClr val="accent2"/>
                </a:solidFill>
              </a:rPr>
              <a:t>measure </a:t>
            </a:r>
            <a:r>
              <a:rPr lang="en-US" dirty="0"/>
              <a:t>to reduce their risk of developing cancer and improve cancer prognosis</a:t>
            </a:r>
          </a:p>
          <a:p>
            <a:pPr marL="285750" indent="-285750" algn="just">
              <a:buFont typeface="Arial" panose="020B0604020202020204" pitchFamily="34" charset="0"/>
              <a:buChar char="•"/>
            </a:pPr>
            <a:r>
              <a:rPr lang="en-US" b="1" dirty="0">
                <a:solidFill>
                  <a:schemeClr val="accent2"/>
                </a:solidFill>
              </a:rPr>
              <a:t>Cancer incidence </a:t>
            </a:r>
            <a:r>
              <a:rPr lang="en-US" dirty="0"/>
              <a:t>is mandatory to be reported in </a:t>
            </a:r>
            <a:r>
              <a:rPr lang="en-US" b="1" dirty="0">
                <a:solidFill>
                  <a:schemeClr val="accent2"/>
                </a:solidFill>
              </a:rPr>
              <a:t>bariatric registries</a:t>
            </a:r>
          </a:p>
          <a:p>
            <a:pPr marL="285750" indent="-285750" algn="just">
              <a:buFont typeface="Arial" panose="020B0604020202020204" pitchFamily="34" charset="0"/>
              <a:buChar char="•"/>
            </a:pPr>
            <a:r>
              <a:rPr lang="en-US" sz="2000" b="1" dirty="0">
                <a:solidFill>
                  <a:schemeClr val="accent2"/>
                </a:solidFill>
              </a:rPr>
              <a:t>Attacking obesity-related diseases at the source - Is bariatric surgery the next wave in cancer prevention? </a:t>
            </a:r>
            <a:endParaRPr lang="it-IT" sz="2000" b="1" dirty="0">
              <a:solidFill>
                <a:schemeClr val="accent2"/>
              </a:solidFill>
            </a:endParaRPr>
          </a:p>
        </p:txBody>
      </p:sp>
    </p:spTree>
    <p:extLst>
      <p:ext uri="{BB962C8B-B14F-4D97-AF65-F5344CB8AC3E}">
        <p14:creationId xmlns:p14="http://schemas.microsoft.com/office/powerpoint/2010/main" val="985326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6379143" y="-1031347"/>
            <a:ext cx="4526280" cy="3227514"/>
          </a:xfrm>
        </p:spPr>
        <p:txBody>
          <a:bodyPr/>
          <a:lstStyle/>
          <a:p>
            <a:r>
              <a:rPr lang="it-IT" dirty="0"/>
              <a:t>Grazie</a:t>
            </a:r>
          </a:p>
        </p:txBody>
      </p:sp>
      <p:pic>
        <p:nvPicPr>
          <p:cNvPr id="2" name="Immagine 1">
            <a:extLst>
              <a:ext uri="{FF2B5EF4-FFF2-40B4-BE49-F238E27FC236}">
                <a16:creationId xmlns:a16="http://schemas.microsoft.com/office/drawing/2014/main" id="{AD977174-B401-A55C-BFA1-8FC94C5C44F1}"/>
              </a:ext>
            </a:extLst>
          </p:cNvPr>
          <p:cNvPicPr>
            <a:picLocks noChangeAspect="1"/>
          </p:cNvPicPr>
          <p:nvPr/>
        </p:nvPicPr>
        <p:blipFill>
          <a:blip r:embed="rId2" cstate="print">
            <a:extLst>
              <a:ext uri="{28A0092B-C50C-407E-A947-70E740481C1C}">
                <a14:useLocalDpi xmlns:a14="http://schemas.microsoft.com/office/drawing/2010/main" val="0"/>
              </a:ext>
            </a:extLst>
          </a:blip>
          <a:srcRect l="48381"/>
          <a:stretch>
            <a:fillRect/>
          </a:stretch>
        </p:blipFill>
        <p:spPr>
          <a:xfrm>
            <a:off x="0" y="0"/>
            <a:ext cx="4991977" cy="6858000"/>
          </a:xfrm>
          <a:prstGeom prst="rect">
            <a:avLst/>
          </a:prstGeom>
        </p:spPr>
      </p:pic>
      <p:pic>
        <p:nvPicPr>
          <p:cNvPr id="5" name="Immagine 4">
            <a:extLst>
              <a:ext uri="{FF2B5EF4-FFF2-40B4-BE49-F238E27FC236}">
                <a16:creationId xmlns:a16="http://schemas.microsoft.com/office/drawing/2014/main" id="{644E490B-C2D7-A79A-49C2-FCEB97F19F24}"/>
              </a:ext>
            </a:extLst>
          </p:cNvPr>
          <p:cNvPicPr>
            <a:picLocks noChangeAspect="1"/>
          </p:cNvPicPr>
          <p:nvPr/>
        </p:nvPicPr>
        <p:blipFill>
          <a:blip r:embed="rId3"/>
          <a:stretch>
            <a:fillRect/>
          </a:stretch>
        </p:blipFill>
        <p:spPr>
          <a:xfrm>
            <a:off x="5741068" y="2319689"/>
            <a:ext cx="5681310" cy="3787540"/>
          </a:xfrm>
          <a:prstGeom prst="rect">
            <a:avLst/>
          </a:prstGeom>
        </p:spPr>
      </p:pic>
    </p:spTree>
    <p:extLst>
      <p:ext uri="{BB962C8B-B14F-4D97-AF65-F5344CB8AC3E}">
        <p14:creationId xmlns:p14="http://schemas.microsoft.com/office/powerpoint/2010/main" val="1745545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21297-5765-C773-44B8-DD1457EE6BC1}"/>
            </a:ext>
          </a:extLst>
        </p:cNvPr>
        <p:cNvGrpSpPr/>
        <p:nvPr/>
      </p:nvGrpSpPr>
      <p:grpSpPr>
        <a:xfrm>
          <a:off x="0" y="0"/>
          <a:ext cx="0" cy="0"/>
          <a:chOff x="0" y="0"/>
          <a:chExt cx="0" cy="0"/>
        </a:xfrm>
      </p:grpSpPr>
      <p:pic>
        <p:nvPicPr>
          <p:cNvPr id="3" name="Immagine 2" descr="Immagine che contiene testo, schermata, Carattere&#10;&#10;Il contenuto generato dall'IA potrebbe non essere corretto.">
            <a:extLst>
              <a:ext uri="{FF2B5EF4-FFF2-40B4-BE49-F238E27FC236}">
                <a16:creationId xmlns:a16="http://schemas.microsoft.com/office/drawing/2014/main" id="{E5ED0CA5-D158-30C9-D115-7B77A11A1257}"/>
              </a:ext>
            </a:extLst>
          </p:cNvPr>
          <p:cNvPicPr>
            <a:picLocks noChangeAspect="1"/>
          </p:cNvPicPr>
          <p:nvPr/>
        </p:nvPicPr>
        <p:blipFill>
          <a:blip r:embed="rId2"/>
          <a:stretch>
            <a:fillRect/>
          </a:stretch>
        </p:blipFill>
        <p:spPr>
          <a:xfrm>
            <a:off x="0" y="68456"/>
            <a:ext cx="5243031" cy="1462975"/>
          </a:xfrm>
          <a:prstGeom prst="rect">
            <a:avLst/>
          </a:prstGeom>
        </p:spPr>
      </p:pic>
      <p:sp>
        <p:nvSpPr>
          <p:cNvPr id="4" name="CasellaDiTesto 3">
            <a:extLst>
              <a:ext uri="{FF2B5EF4-FFF2-40B4-BE49-F238E27FC236}">
                <a16:creationId xmlns:a16="http://schemas.microsoft.com/office/drawing/2014/main" id="{CED4FF1D-256A-3D03-36A5-3C30A79B0AED}"/>
              </a:ext>
            </a:extLst>
          </p:cNvPr>
          <p:cNvSpPr txBox="1"/>
          <p:nvPr/>
        </p:nvSpPr>
        <p:spPr>
          <a:xfrm>
            <a:off x="2155852" y="426538"/>
            <a:ext cx="690905" cy="369332"/>
          </a:xfrm>
          <a:prstGeom prst="rect">
            <a:avLst/>
          </a:prstGeom>
          <a:noFill/>
          <a:ln>
            <a:solidFill>
              <a:srgbClr val="000090"/>
            </a:solidFill>
          </a:ln>
        </p:spPr>
        <p:txBody>
          <a:bodyPr wrap="square" rtlCol="0">
            <a:spAutoFit/>
          </a:bodyPr>
          <a:lstStyle/>
          <a:p>
            <a:r>
              <a:rPr lang="it-IT" b="1" dirty="0">
                <a:solidFill>
                  <a:srgbClr val="000090"/>
                </a:solidFill>
              </a:rPr>
              <a:t>2026</a:t>
            </a:r>
          </a:p>
        </p:txBody>
      </p:sp>
      <p:sp>
        <p:nvSpPr>
          <p:cNvPr id="6" name="CasellaDiTesto 5">
            <a:extLst>
              <a:ext uri="{FF2B5EF4-FFF2-40B4-BE49-F238E27FC236}">
                <a16:creationId xmlns:a16="http://schemas.microsoft.com/office/drawing/2014/main" id="{05C8B985-722D-B530-D0A7-990CCC7094F8}"/>
              </a:ext>
            </a:extLst>
          </p:cNvPr>
          <p:cNvSpPr txBox="1"/>
          <p:nvPr/>
        </p:nvSpPr>
        <p:spPr>
          <a:xfrm>
            <a:off x="0" y="6627168"/>
            <a:ext cx="9143198" cy="230832"/>
          </a:xfrm>
          <a:prstGeom prst="rect">
            <a:avLst/>
          </a:prstGeom>
          <a:noFill/>
        </p:spPr>
        <p:txBody>
          <a:bodyPr wrap="square">
            <a:spAutoFit/>
          </a:bodyPr>
          <a:lstStyle/>
          <a:p>
            <a:r>
              <a:rPr lang="it-IT" sz="900" dirty="0">
                <a:solidFill>
                  <a:schemeClr val="tx2"/>
                </a:solidFill>
              </a:rPr>
              <a:t>Lim JS, Kim S, </a:t>
            </a:r>
            <a:r>
              <a:rPr lang="it-IT" sz="900" dirty="0" err="1">
                <a:solidFill>
                  <a:schemeClr val="tx2"/>
                </a:solidFill>
              </a:rPr>
              <a:t>Cho</a:t>
            </a:r>
            <a:r>
              <a:rPr lang="it-IT" sz="900" dirty="0">
                <a:solidFill>
                  <a:schemeClr val="tx2"/>
                </a:solidFill>
              </a:rPr>
              <a:t> IY, Shin DW. </a:t>
            </a:r>
            <a:r>
              <a:rPr lang="it-IT" sz="900" dirty="0" err="1">
                <a:solidFill>
                  <a:schemeClr val="tx2"/>
                </a:solidFill>
              </a:rPr>
              <a:t>Obesity</a:t>
            </a:r>
            <a:r>
              <a:rPr lang="it-IT" sz="900" dirty="0">
                <a:solidFill>
                  <a:schemeClr val="tx2"/>
                </a:solidFill>
              </a:rPr>
              <a:t> and Cancer: </a:t>
            </a:r>
            <a:r>
              <a:rPr lang="it-IT" sz="900" dirty="0" err="1">
                <a:solidFill>
                  <a:schemeClr val="tx2"/>
                </a:solidFill>
              </a:rPr>
              <a:t>Mechanisms</a:t>
            </a:r>
            <a:r>
              <a:rPr lang="it-IT" sz="900" dirty="0">
                <a:solidFill>
                  <a:schemeClr val="tx2"/>
                </a:solidFill>
              </a:rPr>
              <a:t>, </a:t>
            </a:r>
            <a:r>
              <a:rPr lang="it-IT" sz="900" dirty="0" err="1">
                <a:solidFill>
                  <a:schemeClr val="tx2"/>
                </a:solidFill>
              </a:rPr>
              <a:t>Epidemiological</a:t>
            </a:r>
            <a:r>
              <a:rPr lang="it-IT" sz="900" dirty="0">
                <a:solidFill>
                  <a:schemeClr val="tx2"/>
                </a:solidFill>
              </a:rPr>
              <a:t> </a:t>
            </a:r>
            <a:r>
              <a:rPr lang="it-IT" sz="900" dirty="0" err="1">
                <a:solidFill>
                  <a:schemeClr val="tx2"/>
                </a:solidFill>
              </a:rPr>
              <a:t>Evidence</a:t>
            </a:r>
            <a:r>
              <a:rPr lang="it-IT" sz="900" dirty="0">
                <a:solidFill>
                  <a:schemeClr val="tx2"/>
                </a:solidFill>
              </a:rPr>
              <a:t>, and </a:t>
            </a:r>
            <a:r>
              <a:rPr lang="it-IT" sz="900" dirty="0" err="1">
                <a:solidFill>
                  <a:schemeClr val="tx2"/>
                </a:solidFill>
              </a:rPr>
              <a:t>Potential</a:t>
            </a:r>
            <a:r>
              <a:rPr lang="it-IT" sz="900" dirty="0">
                <a:solidFill>
                  <a:schemeClr val="tx2"/>
                </a:solidFill>
              </a:rPr>
              <a:t> Risk </a:t>
            </a:r>
            <a:r>
              <a:rPr lang="it-IT" sz="900" dirty="0" err="1">
                <a:solidFill>
                  <a:schemeClr val="tx2"/>
                </a:solidFill>
              </a:rPr>
              <a:t>Reduction</a:t>
            </a:r>
            <a:r>
              <a:rPr lang="it-IT" sz="900" dirty="0">
                <a:solidFill>
                  <a:schemeClr val="tx2"/>
                </a:solidFill>
              </a:rPr>
              <a:t>. J </a:t>
            </a:r>
            <a:r>
              <a:rPr lang="it-IT" sz="900" dirty="0" err="1">
                <a:solidFill>
                  <a:schemeClr val="tx2"/>
                </a:solidFill>
              </a:rPr>
              <a:t>Obes</a:t>
            </a:r>
            <a:r>
              <a:rPr lang="it-IT" sz="900" dirty="0">
                <a:solidFill>
                  <a:schemeClr val="tx2"/>
                </a:solidFill>
              </a:rPr>
              <a:t> </a:t>
            </a:r>
            <a:r>
              <a:rPr lang="it-IT" sz="900" dirty="0" err="1">
                <a:solidFill>
                  <a:schemeClr val="tx2"/>
                </a:solidFill>
              </a:rPr>
              <a:t>Metab</a:t>
            </a:r>
            <a:r>
              <a:rPr lang="it-IT" sz="900" dirty="0">
                <a:solidFill>
                  <a:schemeClr val="tx2"/>
                </a:solidFill>
              </a:rPr>
              <a:t> </a:t>
            </a:r>
            <a:r>
              <a:rPr lang="it-IT" sz="900" dirty="0" err="1">
                <a:solidFill>
                  <a:schemeClr val="tx2"/>
                </a:solidFill>
              </a:rPr>
              <a:t>Syndr</a:t>
            </a:r>
            <a:r>
              <a:rPr lang="it-IT" sz="900" dirty="0">
                <a:solidFill>
                  <a:schemeClr val="tx2"/>
                </a:solidFill>
              </a:rPr>
              <a:t>. 2026 </a:t>
            </a:r>
            <a:r>
              <a:rPr lang="it-IT" sz="900" dirty="0" err="1">
                <a:solidFill>
                  <a:schemeClr val="tx2"/>
                </a:solidFill>
              </a:rPr>
              <a:t>Jan</a:t>
            </a:r>
            <a:r>
              <a:rPr lang="it-IT" sz="900" dirty="0">
                <a:solidFill>
                  <a:schemeClr val="tx2"/>
                </a:solidFill>
              </a:rPr>
              <a:t> 30;35(1):14-37.</a:t>
            </a:r>
          </a:p>
        </p:txBody>
      </p:sp>
      <p:pic>
        <p:nvPicPr>
          <p:cNvPr id="8" name="Immagine 7">
            <a:extLst>
              <a:ext uri="{FF2B5EF4-FFF2-40B4-BE49-F238E27FC236}">
                <a16:creationId xmlns:a16="http://schemas.microsoft.com/office/drawing/2014/main" id="{50191919-3060-DB85-8E64-C31474E361F1}"/>
              </a:ext>
            </a:extLst>
          </p:cNvPr>
          <p:cNvPicPr>
            <a:picLocks noChangeAspect="1"/>
          </p:cNvPicPr>
          <p:nvPr/>
        </p:nvPicPr>
        <p:blipFill>
          <a:blip r:embed="rId3"/>
          <a:stretch>
            <a:fillRect/>
          </a:stretch>
        </p:blipFill>
        <p:spPr>
          <a:xfrm>
            <a:off x="1010653" y="1625104"/>
            <a:ext cx="10000648" cy="4775700"/>
          </a:xfrm>
          <a:prstGeom prst="rect">
            <a:avLst/>
          </a:prstGeom>
        </p:spPr>
      </p:pic>
      <p:sp>
        <p:nvSpPr>
          <p:cNvPr id="9" name="CasellaDiTesto 8">
            <a:extLst>
              <a:ext uri="{FF2B5EF4-FFF2-40B4-BE49-F238E27FC236}">
                <a16:creationId xmlns:a16="http://schemas.microsoft.com/office/drawing/2014/main" id="{FFFCED93-5CE4-E06B-88B6-290602BF8004}"/>
              </a:ext>
            </a:extLst>
          </p:cNvPr>
          <p:cNvSpPr txBox="1"/>
          <p:nvPr/>
        </p:nvSpPr>
        <p:spPr>
          <a:xfrm>
            <a:off x="5159141" y="0"/>
            <a:ext cx="8123722" cy="369332"/>
          </a:xfrm>
          <a:prstGeom prst="rect">
            <a:avLst/>
          </a:prstGeom>
          <a:noFill/>
        </p:spPr>
        <p:txBody>
          <a:bodyPr wrap="square">
            <a:spAutoFit/>
          </a:bodyPr>
          <a:lstStyle/>
          <a:p>
            <a:r>
              <a:rPr lang="it-IT" sz="1800" b="1" dirty="0">
                <a:solidFill>
                  <a:schemeClr val="tx2"/>
                </a:solidFill>
              </a:rPr>
              <a:t>Chirurgia Bariatrica e Metabolica e cancro: si può parlare di prevenzione?</a:t>
            </a:r>
            <a:endParaRPr lang="it-IT" b="1" dirty="0">
              <a:solidFill>
                <a:schemeClr val="tx2"/>
              </a:solidFill>
            </a:endParaRPr>
          </a:p>
        </p:txBody>
      </p:sp>
    </p:spTree>
    <p:extLst>
      <p:ext uri="{BB962C8B-B14F-4D97-AF65-F5344CB8AC3E}">
        <p14:creationId xmlns:p14="http://schemas.microsoft.com/office/powerpoint/2010/main" val="144883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1FABB3C-DCFB-0274-2E68-F192B62A2DE6}"/>
              </a:ext>
            </a:extLst>
          </p:cNvPr>
          <p:cNvSpPr txBox="1"/>
          <p:nvPr/>
        </p:nvSpPr>
        <p:spPr>
          <a:xfrm>
            <a:off x="6249236" y="57206"/>
            <a:ext cx="6097604" cy="369332"/>
          </a:xfrm>
          <a:prstGeom prst="rect">
            <a:avLst/>
          </a:prstGeom>
          <a:noFill/>
        </p:spPr>
        <p:txBody>
          <a:bodyPr wrap="square">
            <a:spAutoFit/>
          </a:bodyPr>
          <a:lstStyle/>
          <a:p>
            <a:pPr algn="ctr"/>
            <a:r>
              <a:rPr lang="en-US" b="1" dirty="0">
                <a:solidFill>
                  <a:schemeClr val="accent5"/>
                </a:solidFill>
              </a:rPr>
              <a:t>Obesity and cancer risk</a:t>
            </a:r>
          </a:p>
        </p:txBody>
      </p:sp>
      <p:pic>
        <p:nvPicPr>
          <p:cNvPr id="4" name="Immagine 3">
            <a:extLst>
              <a:ext uri="{FF2B5EF4-FFF2-40B4-BE49-F238E27FC236}">
                <a16:creationId xmlns:a16="http://schemas.microsoft.com/office/drawing/2014/main" id="{A9D63F89-2292-7801-FA45-31A6E8117EC0}"/>
              </a:ext>
            </a:extLst>
          </p:cNvPr>
          <p:cNvPicPr>
            <a:picLocks noChangeAspect="1"/>
          </p:cNvPicPr>
          <p:nvPr/>
        </p:nvPicPr>
        <p:blipFill>
          <a:blip r:embed="rId2"/>
          <a:stretch>
            <a:fillRect/>
          </a:stretch>
        </p:blipFill>
        <p:spPr>
          <a:xfrm>
            <a:off x="127842" y="611204"/>
            <a:ext cx="3836502" cy="1108597"/>
          </a:xfrm>
          <a:prstGeom prst="rect">
            <a:avLst/>
          </a:prstGeom>
        </p:spPr>
      </p:pic>
      <p:sp>
        <p:nvSpPr>
          <p:cNvPr id="5" name="CasellaDiTesto 4">
            <a:extLst>
              <a:ext uri="{FF2B5EF4-FFF2-40B4-BE49-F238E27FC236}">
                <a16:creationId xmlns:a16="http://schemas.microsoft.com/office/drawing/2014/main" id="{6877E09C-D971-1744-79C0-7FF311223A5B}"/>
              </a:ext>
            </a:extLst>
          </p:cNvPr>
          <p:cNvSpPr txBox="1"/>
          <p:nvPr/>
        </p:nvSpPr>
        <p:spPr>
          <a:xfrm>
            <a:off x="2155852" y="426538"/>
            <a:ext cx="690905" cy="369332"/>
          </a:xfrm>
          <a:prstGeom prst="rect">
            <a:avLst/>
          </a:prstGeom>
          <a:noFill/>
          <a:ln>
            <a:solidFill>
              <a:srgbClr val="000090"/>
            </a:solidFill>
          </a:ln>
        </p:spPr>
        <p:txBody>
          <a:bodyPr wrap="square" rtlCol="0">
            <a:spAutoFit/>
          </a:bodyPr>
          <a:lstStyle/>
          <a:p>
            <a:r>
              <a:rPr lang="it-IT" b="1" dirty="0">
                <a:solidFill>
                  <a:srgbClr val="000090"/>
                </a:solidFill>
              </a:rPr>
              <a:t>2024</a:t>
            </a:r>
          </a:p>
        </p:txBody>
      </p:sp>
      <p:sp>
        <p:nvSpPr>
          <p:cNvPr id="6" name="CasellaDiTesto 5">
            <a:extLst>
              <a:ext uri="{FF2B5EF4-FFF2-40B4-BE49-F238E27FC236}">
                <a16:creationId xmlns:a16="http://schemas.microsoft.com/office/drawing/2014/main" id="{90B0535B-2C1E-9A36-7D29-049857059291}"/>
              </a:ext>
            </a:extLst>
          </p:cNvPr>
          <p:cNvSpPr txBox="1"/>
          <p:nvPr/>
        </p:nvSpPr>
        <p:spPr>
          <a:xfrm>
            <a:off x="-1" y="6314173"/>
            <a:ext cx="11790947" cy="230832"/>
          </a:xfrm>
          <a:prstGeom prst="rect">
            <a:avLst/>
          </a:prstGeom>
          <a:noFill/>
        </p:spPr>
        <p:txBody>
          <a:bodyPr wrap="square">
            <a:spAutoFit/>
          </a:bodyPr>
          <a:lstStyle/>
          <a:p>
            <a:pPr algn="just"/>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Shi X, Jiang A, Qiu Z, Lin A, Liu Z, Zhu L, Mou W, Cheng Q, Zhang J, Miao K, Luo P. Novel perspectives on the link between obesity and cancer risk: from mechanisms to clinical implications. </a:t>
            </a:r>
            <a:r>
              <a:rPr lang="it-IT"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Front </a:t>
            </a:r>
            <a:r>
              <a:rPr lang="it-IT" sz="9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Med</a:t>
            </a:r>
            <a:r>
              <a:rPr lang="it-IT"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2024 Dec;18(6):945-968.</a:t>
            </a:r>
            <a:endParaRPr lang="it-IT" sz="900" dirty="0">
              <a:solidFill>
                <a:schemeClr val="accent5"/>
              </a:solidFill>
            </a:endParaRPr>
          </a:p>
        </p:txBody>
      </p:sp>
      <p:pic>
        <p:nvPicPr>
          <p:cNvPr id="7" name="Immagine 6">
            <a:extLst>
              <a:ext uri="{FF2B5EF4-FFF2-40B4-BE49-F238E27FC236}">
                <a16:creationId xmlns:a16="http://schemas.microsoft.com/office/drawing/2014/main" id="{BA3F4267-C60B-0AF1-4511-5B31A5A4E6D2}"/>
              </a:ext>
            </a:extLst>
          </p:cNvPr>
          <p:cNvPicPr>
            <a:picLocks noChangeAspect="1"/>
          </p:cNvPicPr>
          <p:nvPr/>
        </p:nvPicPr>
        <p:blipFill>
          <a:blip r:embed="rId3">
            <a:lum bright="-20000" contrast="40000"/>
            <a:extLst>
              <a:ext uri="{28A0092B-C50C-407E-A947-70E740481C1C}">
                <a14:useLocalDpi xmlns:a14="http://schemas.microsoft.com/office/drawing/2010/main" val="0"/>
              </a:ext>
            </a:extLst>
          </a:blip>
          <a:srcRect l="2088" r="3436"/>
          <a:stretch>
            <a:fillRect/>
          </a:stretch>
        </p:blipFill>
        <p:spPr bwMode="auto">
          <a:xfrm>
            <a:off x="0" y="1785914"/>
            <a:ext cx="5782070" cy="4462145"/>
          </a:xfrm>
          <a:prstGeom prst="rect">
            <a:avLst/>
          </a:prstGeom>
          <a:noFill/>
          <a:ln>
            <a:noFill/>
          </a:ln>
        </p:spPr>
      </p:pic>
      <p:pic>
        <p:nvPicPr>
          <p:cNvPr id="8" name="Immagine 7">
            <a:extLst>
              <a:ext uri="{FF2B5EF4-FFF2-40B4-BE49-F238E27FC236}">
                <a16:creationId xmlns:a16="http://schemas.microsoft.com/office/drawing/2014/main" id="{2A0F7CFB-322A-F1B2-1236-24C743039D86}"/>
              </a:ext>
            </a:extLst>
          </p:cNvPr>
          <p:cNvPicPr>
            <a:picLocks noChangeAspect="1"/>
          </p:cNvPicPr>
          <p:nvPr/>
        </p:nvPicPr>
        <p:blipFill>
          <a:blip r:embed="rId4">
            <a:lum bright="-20000" contrast="40000"/>
            <a:extLst>
              <a:ext uri="{28A0092B-C50C-407E-A947-70E740481C1C}">
                <a14:useLocalDpi xmlns:a14="http://schemas.microsoft.com/office/drawing/2010/main" val="0"/>
              </a:ext>
            </a:extLst>
          </a:blip>
          <a:srcRect/>
          <a:stretch>
            <a:fillRect/>
          </a:stretch>
        </p:blipFill>
        <p:spPr bwMode="auto">
          <a:xfrm>
            <a:off x="5916824" y="2361499"/>
            <a:ext cx="6120130" cy="3097530"/>
          </a:xfrm>
          <a:prstGeom prst="rect">
            <a:avLst/>
          </a:prstGeom>
          <a:noFill/>
          <a:ln>
            <a:noFill/>
          </a:ln>
        </p:spPr>
      </p:pic>
      <p:sp>
        <p:nvSpPr>
          <p:cNvPr id="9" name="CasellaDiTesto 8">
            <a:extLst>
              <a:ext uri="{FF2B5EF4-FFF2-40B4-BE49-F238E27FC236}">
                <a16:creationId xmlns:a16="http://schemas.microsoft.com/office/drawing/2014/main" id="{798A9F2F-07E2-8D12-49DC-783D2FD6A6CA}"/>
              </a:ext>
            </a:extLst>
          </p:cNvPr>
          <p:cNvSpPr txBox="1"/>
          <p:nvPr/>
        </p:nvSpPr>
        <p:spPr>
          <a:xfrm>
            <a:off x="0" y="70182"/>
            <a:ext cx="8123722" cy="369332"/>
          </a:xfrm>
          <a:prstGeom prst="rect">
            <a:avLst/>
          </a:prstGeom>
          <a:noFill/>
        </p:spPr>
        <p:txBody>
          <a:bodyPr wrap="square">
            <a:spAutoFit/>
          </a:bodyPr>
          <a:lstStyle/>
          <a:p>
            <a:r>
              <a:rPr lang="it-IT" sz="1800" b="1" dirty="0">
                <a:solidFill>
                  <a:schemeClr val="tx2"/>
                </a:solidFill>
              </a:rPr>
              <a:t>Chirurgia Bariatrica e Metabolica e cancro: si può parlare di prevenzione?</a:t>
            </a:r>
            <a:endParaRPr lang="it-IT" b="1" dirty="0">
              <a:solidFill>
                <a:schemeClr val="tx2"/>
              </a:solidFill>
            </a:endParaRPr>
          </a:p>
        </p:txBody>
      </p:sp>
    </p:spTree>
    <p:extLst>
      <p:ext uri="{BB962C8B-B14F-4D97-AF65-F5344CB8AC3E}">
        <p14:creationId xmlns:p14="http://schemas.microsoft.com/office/powerpoint/2010/main" val="3801772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330CFCD-3670-1C8C-D84E-707F03242BA7}"/>
              </a:ext>
            </a:extLst>
          </p:cNvPr>
          <p:cNvSpPr txBox="1"/>
          <p:nvPr/>
        </p:nvSpPr>
        <p:spPr>
          <a:xfrm>
            <a:off x="6841156" y="-11716"/>
            <a:ext cx="6097604" cy="369332"/>
          </a:xfrm>
          <a:prstGeom prst="rect">
            <a:avLst/>
          </a:prstGeom>
          <a:noFill/>
        </p:spPr>
        <p:txBody>
          <a:bodyPr wrap="square">
            <a:spAutoFit/>
          </a:bodyPr>
          <a:lstStyle/>
          <a:p>
            <a:pPr algn="ctr"/>
            <a:r>
              <a:rPr lang="en-US" b="1" dirty="0">
                <a:solidFill>
                  <a:schemeClr val="accent5"/>
                </a:solidFill>
              </a:rPr>
              <a:t>Obesity and cancer risk</a:t>
            </a:r>
          </a:p>
        </p:txBody>
      </p:sp>
      <p:pic>
        <p:nvPicPr>
          <p:cNvPr id="4" name="Immagine 3">
            <a:extLst>
              <a:ext uri="{FF2B5EF4-FFF2-40B4-BE49-F238E27FC236}">
                <a16:creationId xmlns:a16="http://schemas.microsoft.com/office/drawing/2014/main" id="{DE445D1C-534F-C6E0-895A-5165E54AA48B}"/>
              </a:ext>
            </a:extLst>
          </p:cNvPr>
          <p:cNvPicPr>
            <a:picLocks noChangeAspect="1"/>
          </p:cNvPicPr>
          <p:nvPr/>
        </p:nvPicPr>
        <p:blipFill>
          <a:blip r:embed="rId2"/>
          <a:stretch>
            <a:fillRect/>
          </a:stretch>
        </p:blipFill>
        <p:spPr>
          <a:xfrm>
            <a:off x="127842" y="611204"/>
            <a:ext cx="3836502" cy="1108597"/>
          </a:xfrm>
          <a:prstGeom prst="rect">
            <a:avLst/>
          </a:prstGeom>
        </p:spPr>
      </p:pic>
      <p:sp>
        <p:nvSpPr>
          <p:cNvPr id="5" name="CasellaDiTesto 4">
            <a:extLst>
              <a:ext uri="{FF2B5EF4-FFF2-40B4-BE49-F238E27FC236}">
                <a16:creationId xmlns:a16="http://schemas.microsoft.com/office/drawing/2014/main" id="{ABD142BD-96F1-4771-F7D0-4D6579A5CD06}"/>
              </a:ext>
            </a:extLst>
          </p:cNvPr>
          <p:cNvSpPr txBox="1"/>
          <p:nvPr/>
        </p:nvSpPr>
        <p:spPr>
          <a:xfrm>
            <a:off x="2155852" y="426538"/>
            <a:ext cx="690905" cy="369332"/>
          </a:xfrm>
          <a:prstGeom prst="rect">
            <a:avLst/>
          </a:prstGeom>
          <a:noFill/>
          <a:ln>
            <a:solidFill>
              <a:srgbClr val="000090"/>
            </a:solidFill>
          </a:ln>
        </p:spPr>
        <p:txBody>
          <a:bodyPr wrap="square" rtlCol="0">
            <a:spAutoFit/>
          </a:bodyPr>
          <a:lstStyle/>
          <a:p>
            <a:r>
              <a:rPr lang="it-IT" b="1" dirty="0">
                <a:solidFill>
                  <a:srgbClr val="000090"/>
                </a:solidFill>
              </a:rPr>
              <a:t>2024</a:t>
            </a:r>
          </a:p>
        </p:txBody>
      </p:sp>
      <p:sp>
        <p:nvSpPr>
          <p:cNvPr id="6" name="CasellaDiTesto 5">
            <a:extLst>
              <a:ext uri="{FF2B5EF4-FFF2-40B4-BE49-F238E27FC236}">
                <a16:creationId xmlns:a16="http://schemas.microsoft.com/office/drawing/2014/main" id="{9D9CC611-9B17-2187-3116-27091E173000}"/>
              </a:ext>
            </a:extLst>
          </p:cNvPr>
          <p:cNvSpPr txBox="1"/>
          <p:nvPr/>
        </p:nvSpPr>
        <p:spPr>
          <a:xfrm>
            <a:off x="2253548" y="6314173"/>
            <a:ext cx="7991376" cy="369332"/>
          </a:xfrm>
          <a:prstGeom prst="rect">
            <a:avLst/>
          </a:prstGeom>
          <a:noFill/>
        </p:spPr>
        <p:txBody>
          <a:bodyPr wrap="square">
            <a:spAutoFit/>
          </a:bodyPr>
          <a:lstStyle/>
          <a:p>
            <a:pPr algn="just"/>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Shi X, Jiang A, Qiu Z, Lin A, Liu Z, Zhu L, Mou W, Cheng Q, Zhang J, Miao K, Luo P. Novel perspectives on the link between obesity and cancer risk: from mechanisms to clinical implications. </a:t>
            </a:r>
            <a:r>
              <a:rPr lang="it-IT"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Front </a:t>
            </a:r>
            <a:r>
              <a:rPr lang="it-IT" sz="9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Med</a:t>
            </a:r>
            <a:r>
              <a:rPr lang="it-IT"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2024 Dec;18(6):945-968.</a:t>
            </a:r>
            <a:endParaRPr lang="it-IT" sz="900" dirty="0">
              <a:solidFill>
                <a:schemeClr val="accent5"/>
              </a:solidFill>
            </a:endParaRPr>
          </a:p>
        </p:txBody>
      </p:sp>
      <p:pic>
        <p:nvPicPr>
          <p:cNvPr id="7" name="Immagine 6">
            <a:extLst>
              <a:ext uri="{FF2B5EF4-FFF2-40B4-BE49-F238E27FC236}">
                <a16:creationId xmlns:a16="http://schemas.microsoft.com/office/drawing/2014/main" id="{D335DA43-FF1F-E963-A416-95DC3676F9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56" y="2191112"/>
            <a:ext cx="6120130" cy="3199130"/>
          </a:xfrm>
          <a:prstGeom prst="rect">
            <a:avLst/>
          </a:prstGeom>
          <a:noFill/>
          <a:ln>
            <a:noFill/>
          </a:ln>
        </p:spPr>
      </p:pic>
      <p:pic>
        <p:nvPicPr>
          <p:cNvPr id="8" name="Immagine 7">
            <a:extLst>
              <a:ext uri="{FF2B5EF4-FFF2-40B4-BE49-F238E27FC236}">
                <a16:creationId xmlns:a16="http://schemas.microsoft.com/office/drawing/2014/main" id="{CFECF322-E422-783E-9790-FBBDD7C3390D}"/>
              </a:ext>
            </a:extLst>
          </p:cNvPr>
          <p:cNvPicPr>
            <a:picLocks noChangeAspect="1"/>
          </p:cNvPicPr>
          <p:nvPr/>
        </p:nvPicPr>
        <p:blipFill>
          <a:blip r:embed="rId4">
            <a:lum contrast="20000"/>
            <a:extLst>
              <a:ext uri="{28A0092B-C50C-407E-A947-70E740481C1C}">
                <a14:useLocalDpi xmlns:a14="http://schemas.microsoft.com/office/drawing/2010/main" val="0"/>
              </a:ext>
            </a:extLst>
          </a:blip>
          <a:srcRect l="12360" r="11678"/>
          <a:stretch>
            <a:fillRect/>
          </a:stretch>
        </p:blipFill>
        <p:spPr bwMode="auto">
          <a:xfrm>
            <a:off x="6448926" y="1817414"/>
            <a:ext cx="4649002" cy="3946525"/>
          </a:xfrm>
          <a:prstGeom prst="rect">
            <a:avLst/>
          </a:prstGeom>
          <a:noFill/>
          <a:ln>
            <a:noFill/>
          </a:ln>
        </p:spPr>
      </p:pic>
      <p:sp>
        <p:nvSpPr>
          <p:cNvPr id="9" name="CasellaDiTesto 8">
            <a:extLst>
              <a:ext uri="{FF2B5EF4-FFF2-40B4-BE49-F238E27FC236}">
                <a16:creationId xmlns:a16="http://schemas.microsoft.com/office/drawing/2014/main" id="{6177D0DC-B9E4-5A14-9183-4458B0BC7E14}"/>
              </a:ext>
            </a:extLst>
          </p:cNvPr>
          <p:cNvSpPr txBox="1"/>
          <p:nvPr/>
        </p:nvSpPr>
        <p:spPr>
          <a:xfrm>
            <a:off x="14744" y="-24368"/>
            <a:ext cx="8123722" cy="369332"/>
          </a:xfrm>
          <a:prstGeom prst="rect">
            <a:avLst/>
          </a:prstGeom>
          <a:noFill/>
        </p:spPr>
        <p:txBody>
          <a:bodyPr wrap="square">
            <a:spAutoFit/>
          </a:bodyPr>
          <a:lstStyle/>
          <a:p>
            <a:r>
              <a:rPr lang="it-IT" sz="1800" b="1" dirty="0">
                <a:solidFill>
                  <a:schemeClr val="tx2"/>
                </a:solidFill>
              </a:rPr>
              <a:t>Chirurgia Bariatrica e Metabolica e cancro: si può parlare di prevenzione?</a:t>
            </a:r>
            <a:endParaRPr lang="it-IT" b="1" dirty="0">
              <a:solidFill>
                <a:schemeClr val="tx2"/>
              </a:solidFill>
            </a:endParaRPr>
          </a:p>
        </p:txBody>
      </p:sp>
    </p:spTree>
    <p:extLst>
      <p:ext uri="{BB962C8B-B14F-4D97-AF65-F5344CB8AC3E}">
        <p14:creationId xmlns:p14="http://schemas.microsoft.com/office/powerpoint/2010/main" val="2098621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36976-ED1C-23BA-C723-24B021143996}"/>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BE015795-2B3C-D118-63D8-1C3CFCB60160}"/>
              </a:ext>
            </a:extLst>
          </p:cNvPr>
          <p:cNvPicPr>
            <a:picLocks noChangeAspect="1"/>
          </p:cNvPicPr>
          <p:nvPr/>
        </p:nvPicPr>
        <p:blipFill>
          <a:blip r:embed="rId2"/>
          <a:stretch>
            <a:fillRect/>
          </a:stretch>
        </p:blipFill>
        <p:spPr>
          <a:xfrm>
            <a:off x="5086117" y="522871"/>
            <a:ext cx="4127974" cy="1690508"/>
          </a:xfrm>
          <a:prstGeom prst="rect">
            <a:avLst/>
          </a:prstGeom>
        </p:spPr>
      </p:pic>
      <p:sp>
        <p:nvSpPr>
          <p:cNvPr id="4" name="CasellaDiTesto 3">
            <a:extLst>
              <a:ext uri="{FF2B5EF4-FFF2-40B4-BE49-F238E27FC236}">
                <a16:creationId xmlns:a16="http://schemas.microsoft.com/office/drawing/2014/main" id="{36D9D95D-6D22-B705-767E-61C22B9835BE}"/>
              </a:ext>
            </a:extLst>
          </p:cNvPr>
          <p:cNvSpPr txBox="1"/>
          <p:nvPr/>
        </p:nvSpPr>
        <p:spPr>
          <a:xfrm>
            <a:off x="9408488" y="1212690"/>
            <a:ext cx="568097" cy="307777"/>
          </a:xfrm>
          <a:prstGeom prst="rect">
            <a:avLst/>
          </a:prstGeom>
          <a:noFill/>
          <a:ln>
            <a:solidFill>
              <a:srgbClr val="000090"/>
            </a:solidFill>
          </a:ln>
        </p:spPr>
        <p:txBody>
          <a:bodyPr wrap="square" rtlCol="0">
            <a:spAutoFit/>
          </a:bodyPr>
          <a:lstStyle/>
          <a:p>
            <a:r>
              <a:rPr lang="it-IT" sz="1400" b="1" dirty="0">
                <a:solidFill>
                  <a:srgbClr val="000090"/>
                </a:solidFill>
              </a:rPr>
              <a:t>2023</a:t>
            </a:r>
          </a:p>
        </p:txBody>
      </p:sp>
      <p:sp>
        <p:nvSpPr>
          <p:cNvPr id="5" name="CasellaDiTesto 4">
            <a:extLst>
              <a:ext uri="{FF2B5EF4-FFF2-40B4-BE49-F238E27FC236}">
                <a16:creationId xmlns:a16="http://schemas.microsoft.com/office/drawing/2014/main" id="{AEAD39C7-CCC0-3FBC-74F9-0E5BF55FF478}"/>
              </a:ext>
            </a:extLst>
          </p:cNvPr>
          <p:cNvSpPr txBox="1"/>
          <p:nvPr/>
        </p:nvSpPr>
        <p:spPr>
          <a:xfrm>
            <a:off x="2307656" y="6318466"/>
            <a:ext cx="8212756" cy="230832"/>
          </a:xfrm>
          <a:prstGeom prst="rect">
            <a:avLst/>
          </a:prstGeom>
          <a:noFill/>
        </p:spPr>
        <p:txBody>
          <a:bodyPr wrap="square">
            <a:spAutoFit/>
          </a:bodyPr>
          <a:lstStyle/>
          <a:p>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Sauter ER. Obesity, metabolic and bariatric surgery, and cancer prevention: what do we need to learn and how do we get there? Surg </a:t>
            </a:r>
            <a:r>
              <a:rPr lang="en-US" sz="9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Obes</a:t>
            </a:r>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a:t>
            </a:r>
            <a:r>
              <a:rPr lang="en-US" sz="9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Relat</a:t>
            </a:r>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Dis. 2023 Jul;19(7):781-787. </a:t>
            </a:r>
            <a:endParaRPr lang="it-IT" sz="900" dirty="0">
              <a:solidFill>
                <a:schemeClr val="accent5"/>
              </a:solidFill>
            </a:endParaRPr>
          </a:p>
        </p:txBody>
      </p:sp>
      <p:pic>
        <p:nvPicPr>
          <p:cNvPr id="6" name="Immagine 5">
            <a:extLst>
              <a:ext uri="{FF2B5EF4-FFF2-40B4-BE49-F238E27FC236}">
                <a16:creationId xmlns:a16="http://schemas.microsoft.com/office/drawing/2014/main" id="{83525293-5A5A-24ED-1F8E-93F7B2BF3A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26" y="2213379"/>
            <a:ext cx="6011044" cy="3317987"/>
          </a:xfrm>
          <a:prstGeom prst="rect">
            <a:avLst/>
          </a:prstGeom>
          <a:noFill/>
          <a:ln>
            <a:noFill/>
          </a:ln>
        </p:spPr>
      </p:pic>
      <p:sp>
        <p:nvSpPr>
          <p:cNvPr id="7" name="CasellaDiTesto 6">
            <a:extLst>
              <a:ext uri="{FF2B5EF4-FFF2-40B4-BE49-F238E27FC236}">
                <a16:creationId xmlns:a16="http://schemas.microsoft.com/office/drawing/2014/main" id="{F39804B1-95CA-AD14-24F5-F678AADB918E}"/>
              </a:ext>
            </a:extLst>
          </p:cNvPr>
          <p:cNvSpPr txBox="1"/>
          <p:nvPr/>
        </p:nvSpPr>
        <p:spPr>
          <a:xfrm>
            <a:off x="6927783" y="65191"/>
            <a:ext cx="6097604" cy="369332"/>
          </a:xfrm>
          <a:prstGeom prst="rect">
            <a:avLst/>
          </a:prstGeom>
          <a:noFill/>
        </p:spPr>
        <p:txBody>
          <a:bodyPr wrap="square">
            <a:spAutoFit/>
          </a:bodyPr>
          <a:lstStyle/>
          <a:p>
            <a:pPr algn="ctr"/>
            <a:r>
              <a:rPr lang="en-US" b="1" dirty="0">
                <a:solidFill>
                  <a:schemeClr val="accent5"/>
                </a:solidFill>
              </a:rPr>
              <a:t>Obesity and cancer risk</a:t>
            </a:r>
          </a:p>
        </p:txBody>
      </p:sp>
      <p:pic>
        <p:nvPicPr>
          <p:cNvPr id="8" name="Immagine 7">
            <a:extLst>
              <a:ext uri="{FF2B5EF4-FFF2-40B4-BE49-F238E27FC236}">
                <a16:creationId xmlns:a16="http://schemas.microsoft.com/office/drawing/2014/main" id="{F98A01B0-BA9D-10C5-CD17-6EEA625994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1870" y="2333423"/>
            <a:ext cx="6120130" cy="2782570"/>
          </a:xfrm>
          <a:prstGeom prst="rect">
            <a:avLst/>
          </a:prstGeom>
          <a:noFill/>
          <a:ln>
            <a:noFill/>
          </a:ln>
        </p:spPr>
      </p:pic>
      <p:sp>
        <p:nvSpPr>
          <p:cNvPr id="9" name="CasellaDiTesto 8">
            <a:extLst>
              <a:ext uri="{FF2B5EF4-FFF2-40B4-BE49-F238E27FC236}">
                <a16:creationId xmlns:a16="http://schemas.microsoft.com/office/drawing/2014/main" id="{125FE794-75E1-621C-9969-10D15444615D}"/>
              </a:ext>
            </a:extLst>
          </p:cNvPr>
          <p:cNvSpPr txBox="1"/>
          <p:nvPr/>
        </p:nvSpPr>
        <p:spPr>
          <a:xfrm>
            <a:off x="0" y="70182"/>
            <a:ext cx="8123722" cy="369332"/>
          </a:xfrm>
          <a:prstGeom prst="rect">
            <a:avLst/>
          </a:prstGeom>
          <a:noFill/>
        </p:spPr>
        <p:txBody>
          <a:bodyPr wrap="square">
            <a:spAutoFit/>
          </a:bodyPr>
          <a:lstStyle/>
          <a:p>
            <a:r>
              <a:rPr lang="it-IT" sz="1800" b="1" dirty="0">
                <a:solidFill>
                  <a:schemeClr val="tx2"/>
                </a:solidFill>
              </a:rPr>
              <a:t>Chirurgia Bariatrica e Metabolica e cancro: si può parlare di prevenzione?</a:t>
            </a:r>
            <a:endParaRPr lang="it-IT" b="1" dirty="0">
              <a:solidFill>
                <a:schemeClr val="tx2"/>
              </a:solidFill>
            </a:endParaRPr>
          </a:p>
        </p:txBody>
      </p:sp>
    </p:spTree>
    <p:extLst>
      <p:ext uri="{BB962C8B-B14F-4D97-AF65-F5344CB8AC3E}">
        <p14:creationId xmlns:p14="http://schemas.microsoft.com/office/powerpoint/2010/main" val="813105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234AD64-9DC4-80C7-A3AE-64C93476A550}"/>
              </a:ext>
            </a:extLst>
          </p:cNvPr>
          <p:cNvPicPr>
            <a:picLocks noChangeAspect="1"/>
          </p:cNvPicPr>
          <p:nvPr/>
        </p:nvPicPr>
        <p:blipFill>
          <a:blip r:embed="rId2"/>
          <a:stretch>
            <a:fillRect/>
          </a:stretch>
        </p:blipFill>
        <p:spPr>
          <a:xfrm>
            <a:off x="0" y="470653"/>
            <a:ext cx="4876031" cy="1477784"/>
          </a:xfrm>
          <a:prstGeom prst="rect">
            <a:avLst/>
          </a:prstGeom>
        </p:spPr>
      </p:pic>
      <p:sp>
        <p:nvSpPr>
          <p:cNvPr id="4" name="CasellaDiTesto 3">
            <a:extLst>
              <a:ext uri="{FF2B5EF4-FFF2-40B4-BE49-F238E27FC236}">
                <a16:creationId xmlns:a16="http://schemas.microsoft.com/office/drawing/2014/main" id="{B743175A-FADF-E356-1BFD-359E5D984565}"/>
              </a:ext>
            </a:extLst>
          </p:cNvPr>
          <p:cNvSpPr txBox="1"/>
          <p:nvPr/>
        </p:nvSpPr>
        <p:spPr>
          <a:xfrm>
            <a:off x="6173403" y="101321"/>
            <a:ext cx="6097604" cy="369332"/>
          </a:xfrm>
          <a:prstGeom prst="rect">
            <a:avLst/>
          </a:prstGeom>
          <a:noFill/>
        </p:spPr>
        <p:txBody>
          <a:bodyPr wrap="square">
            <a:spAutoFit/>
          </a:bodyPr>
          <a:lstStyle/>
          <a:p>
            <a:pPr algn="ctr"/>
            <a:r>
              <a:rPr lang="en-US" b="1" dirty="0">
                <a:solidFill>
                  <a:schemeClr val="accent5"/>
                </a:solidFill>
              </a:rPr>
              <a:t>Obesity and cancer risk</a:t>
            </a:r>
          </a:p>
        </p:txBody>
      </p:sp>
      <p:sp>
        <p:nvSpPr>
          <p:cNvPr id="5" name="CasellaDiTesto 4">
            <a:extLst>
              <a:ext uri="{FF2B5EF4-FFF2-40B4-BE49-F238E27FC236}">
                <a16:creationId xmlns:a16="http://schemas.microsoft.com/office/drawing/2014/main" id="{A2B33765-BF4B-852C-EEF5-EA513EEEB910}"/>
              </a:ext>
            </a:extLst>
          </p:cNvPr>
          <p:cNvSpPr txBox="1"/>
          <p:nvPr/>
        </p:nvSpPr>
        <p:spPr>
          <a:xfrm>
            <a:off x="2153966" y="530074"/>
            <a:ext cx="568097" cy="307777"/>
          </a:xfrm>
          <a:prstGeom prst="rect">
            <a:avLst/>
          </a:prstGeom>
          <a:noFill/>
          <a:ln>
            <a:solidFill>
              <a:srgbClr val="000090"/>
            </a:solidFill>
          </a:ln>
        </p:spPr>
        <p:txBody>
          <a:bodyPr wrap="square" rtlCol="0">
            <a:spAutoFit/>
          </a:bodyPr>
          <a:lstStyle/>
          <a:p>
            <a:r>
              <a:rPr lang="it-IT" sz="1400" b="1" dirty="0">
                <a:solidFill>
                  <a:srgbClr val="000090"/>
                </a:solidFill>
              </a:rPr>
              <a:t>2022</a:t>
            </a:r>
          </a:p>
        </p:txBody>
      </p:sp>
      <p:sp>
        <p:nvSpPr>
          <p:cNvPr id="6" name="CasellaDiTesto 5">
            <a:extLst>
              <a:ext uri="{FF2B5EF4-FFF2-40B4-BE49-F238E27FC236}">
                <a16:creationId xmlns:a16="http://schemas.microsoft.com/office/drawing/2014/main" id="{89E388A3-8B2C-DE8F-8EA6-5B4583872F2B}"/>
              </a:ext>
            </a:extLst>
          </p:cNvPr>
          <p:cNvSpPr txBox="1"/>
          <p:nvPr/>
        </p:nvSpPr>
        <p:spPr>
          <a:xfrm>
            <a:off x="0" y="6589868"/>
            <a:ext cx="11271183" cy="230832"/>
          </a:xfrm>
          <a:prstGeom prst="rect">
            <a:avLst/>
          </a:prstGeom>
          <a:noFill/>
        </p:spPr>
        <p:txBody>
          <a:bodyPr wrap="square">
            <a:spAutoFit/>
          </a:bodyPr>
          <a:lstStyle/>
          <a:p>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Shinoda S, Nakamura N, Roach B, </a:t>
            </a:r>
            <a:r>
              <a:rPr lang="en-US" sz="9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Bernlohr</a:t>
            </a:r>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DA, </a:t>
            </a:r>
            <a:r>
              <a:rPr lang="en-US" sz="900" dirty="0" err="1">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Ikramuddin</a:t>
            </a:r>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 S, Yamamoto M. Obesity and Pancreatic Cancer: Recent Progress in Epidemiology, Mechanisms and Bariatric Surgery. Biomedicines. 2022 May 31;10(6):1284. </a:t>
            </a:r>
            <a:endParaRPr lang="it-IT" sz="900" dirty="0">
              <a:solidFill>
                <a:schemeClr val="accent5"/>
              </a:solidFill>
            </a:endParaRPr>
          </a:p>
        </p:txBody>
      </p:sp>
      <p:pic>
        <p:nvPicPr>
          <p:cNvPr id="7" name="Immagine 6">
            <a:extLst>
              <a:ext uri="{FF2B5EF4-FFF2-40B4-BE49-F238E27FC236}">
                <a16:creationId xmlns:a16="http://schemas.microsoft.com/office/drawing/2014/main" id="{6843B331-D3F4-C3EB-18BF-C7E9EF802D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107" y="2304899"/>
            <a:ext cx="5357295" cy="3063297"/>
          </a:xfrm>
          <a:prstGeom prst="rect">
            <a:avLst/>
          </a:prstGeom>
          <a:noFill/>
          <a:ln>
            <a:noFill/>
          </a:ln>
        </p:spPr>
      </p:pic>
      <p:pic>
        <p:nvPicPr>
          <p:cNvPr id="8" name="Immagine 7">
            <a:extLst>
              <a:ext uri="{FF2B5EF4-FFF2-40B4-BE49-F238E27FC236}">
                <a16:creationId xmlns:a16="http://schemas.microsoft.com/office/drawing/2014/main" id="{1EECB4A8-FF78-5FBC-EF84-70CC9FE073F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47819" y="1852184"/>
            <a:ext cx="6120130" cy="3440430"/>
          </a:xfrm>
          <a:prstGeom prst="rect">
            <a:avLst/>
          </a:prstGeom>
          <a:noFill/>
          <a:ln>
            <a:noFill/>
          </a:ln>
        </p:spPr>
      </p:pic>
      <p:sp>
        <p:nvSpPr>
          <p:cNvPr id="9" name="CasellaDiTesto 8">
            <a:extLst>
              <a:ext uri="{FF2B5EF4-FFF2-40B4-BE49-F238E27FC236}">
                <a16:creationId xmlns:a16="http://schemas.microsoft.com/office/drawing/2014/main" id="{74F0F5FC-BF7F-2F9E-EE7D-169C46E2FB84}"/>
              </a:ext>
            </a:extLst>
          </p:cNvPr>
          <p:cNvSpPr txBox="1"/>
          <p:nvPr/>
        </p:nvSpPr>
        <p:spPr>
          <a:xfrm>
            <a:off x="5770345" y="5199520"/>
            <a:ext cx="6097604" cy="543162"/>
          </a:xfrm>
          <a:prstGeom prst="rect">
            <a:avLst/>
          </a:prstGeom>
          <a:noFill/>
        </p:spPr>
        <p:txBody>
          <a:bodyPr wrap="square">
            <a:spAutoFit/>
          </a:bodyPr>
          <a:lstStyle/>
          <a:p>
            <a:pPr marL="0" marR="0" algn="just">
              <a:lnSpc>
                <a:spcPct val="107000"/>
              </a:lnSpc>
              <a:spcAft>
                <a:spcPts val="800"/>
              </a:spcAft>
              <a:buNone/>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Summary of hazard ratio (HR) for pancreatic ductal adenocarcinoma (PDAC) incidence</a:t>
            </a:r>
            <a:r>
              <a:rPr lang="it-IT" sz="1400" kern="100" dirty="0">
                <a:latin typeface="Calibri" panose="020F0502020204030204" pitchFamily="34" charset="0"/>
                <a:ea typeface="Calibri" panose="020F0502020204030204" pitchFamily="34" charset="0"/>
                <a:cs typeface="Times New Roman" panose="02020603050405020304" pitchFamily="18" charset="0"/>
              </a:rPr>
              <a:t> </a:t>
            </a:r>
            <a:r>
              <a:rPr lang="en-US" sz="1400" dirty="0">
                <a:effectLst/>
                <a:latin typeface="Calibri" panose="020F0502020204030204" pitchFamily="34" charset="0"/>
                <a:ea typeface="Calibri" panose="020F0502020204030204" pitchFamily="34" charset="0"/>
                <a:cs typeface="Times New Roman" panose="02020603050405020304" pitchFamily="18" charset="0"/>
              </a:rPr>
              <a:t>associated with obesity (above) and bariatric surgery (below)</a:t>
            </a:r>
            <a:endParaRPr lang="it-IT" sz="1400" dirty="0"/>
          </a:p>
        </p:txBody>
      </p:sp>
      <p:sp>
        <p:nvSpPr>
          <p:cNvPr id="10" name="CasellaDiTesto 9">
            <a:extLst>
              <a:ext uri="{FF2B5EF4-FFF2-40B4-BE49-F238E27FC236}">
                <a16:creationId xmlns:a16="http://schemas.microsoft.com/office/drawing/2014/main" id="{1AA552F0-C1CA-C6EB-97A6-9F9FE7FE47A1}"/>
              </a:ext>
            </a:extLst>
          </p:cNvPr>
          <p:cNvSpPr txBox="1"/>
          <p:nvPr/>
        </p:nvSpPr>
        <p:spPr>
          <a:xfrm>
            <a:off x="0" y="70182"/>
            <a:ext cx="8123722" cy="369332"/>
          </a:xfrm>
          <a:prstGeom prst="rect">
            <a:avLst/>
          </a:prstGeom>
          <a:noFill/>
        </p:spPr>
        <p:txBody>
          <a:bodyPr wrap="square">
            <a:spAutoFit/>
          </a:bodyPr>
          <a:lstStyle/>
          <a:p>
            <a:r>
              <a:rPr lang="it-IT" sz="1800" b="1" dirty="0">
                <a:solidFill>
                  <a:schemeClr val="tx2"/>
                </a:solidFill>
              </a:rPr>
              <a:t>Chirurgia Bariatrica e Metabolica e cancro: si può parlare di prevenzione?</a:t>
            </a:r>
            <a:endParaRPr lang="it-IT" b="1" dirty="0">
              <a:solidFill>
                <a:schemeClr val="tx2"/>
              </a:solidFill>
            </a:endParaRPr>
          </a:p>
        </p:txBody>
      </p:sp>
    </p:spTree>
    <p:extLst>
      <p:ext uri="{BB962C8B-B14F-4D97-AF65-F5344CB8AC3E}">
        <p14:creationId xmlns:p14="http://schemas.microsoft.com/office/powerpoint/2010/main" val="276237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B0EAAC8-2322-A818-C53A-2A54C70340E2}"/>
              </a:ext>
            </a:extLst>
          </p:cNvPr>
          <p:cNvSpPr txBox="1"/>
          <p:nvPr/>
        </p:nvSpPr>
        <p:spPr>
          <a:xfrm>
            <a:off x="5464743" y="-30778"/>
            <a:ext cx="6097604" cy="369332"/>
          </a:xfrm>
          <a:prstGeom prst="rect">
            <a:avLst/>
          </a:prstGeom>
          <a:noFill/>
        </p:spPr>
        <p:txBody>
          <a:bodyPr wrap="square">
            <a:spAutoFit/>
          </a:bodyPr>
          <a:lstStyle/>
          <a:p>
            <a:pPr algn="ctr"/>
            <a:r>
              <a:rPr lang="en-US" b="1" dirty="0">
                <a:solidFill>
                  <a:schemeClr val="accent5"/>
                </a:solidFill>
              </a:rPr>
              <a:t>Obesity and cancer risk</a:t>
            </a:r>
          </a:p>
        </p:txBody>
      </p:sp>
      <p:pic>
        <p:nvPicPr>
          <p:cNvPr id="4" name="Immagine 3">
            <a:extLst>
              <a:ext uri="{FF2B5EF4-FFF2-40B4-BE49-F238E27FC236}">
                <a16:creationId xmlns:a16="http://schemas.microsoft.com/office/drawing/2014/main" id="{F54A4A5E-AE8D-6E4E-31D0-86431ED880DD}"/>
              </a:ext>
            </a:extLst>
          </p:cNvPr>
          <p:cNvPicPr>
            <a:picLocks noChangeAspect="1"/>
          </p:cNvPicPr>
          <p:nvPr/>
        </p:nvPicPr>
        <p:blipFill>
          <a:blip r:embed="rId2"/>
          <a:stretch>
            <a:fillRect/>
          </a:stretch>
        </p:blipFill>
        <p:spPr>
          <a:xfrm>
            <a:off x="0" y="959541"/>
            <a:ext cx="4328528" cy="1222387"/>
          </a:xfrm>
          <a:prstGeom prst="rect">
            <a:avLst/>
          </a:prstGeom>
        </p:spPr>
      </p:pic>
      <p:sp>
        <p:nvSpPr>
          <p:cNvPr id="5" name="CasellaDiTesto 4">
            <a:extLst>
              <a:ext uri="{FF2B5EF4-FFF2-40B4-BE49-F238E27FC236}">
                <a16:creationId xmlns:a16="http://schemas.microsoft.com/office/drawing/2014/main" id="{88FCD0F8-9445-CEBD-FCC4-00C226422355}"/>
              </a:ext>
            </a:extLst>
          </p:cNvPr>
          <p:cNvSpPr txBox="1"/>
          <p:nvPr/>
        </p:nvSpPr>
        <p:spPr>
          <a:xfrm>
            <a:off x="2063987" y="557605"/>
            <a:ext cx="568097" cy="307777"/>
          </a:xfrm>
          <a:prstGeom prst="rect">
            <a:avLst/>
          </a:prstGeom>
          <a:noFill/>
          <a:ln>
            <a:solidFill>
              <a:srgbClr val="000090"/>
            </a:solidFill>
          </a:ln>
        </p:spPr>
        <p:txBody>
          <a:bodyPr wrap="square" rtlCol="0">
            <a:spAutoFit/>
          </a:bodyPr>
          <a:lstStyle/>
          <a:p>
            <a:r>
              <a:rPr lang="it-IT" sz="1400" b="1" dirty="0">
                <a:solidFill>
                  <a:srgbClr val="000090"/>
                </a:solidFill>
              </a:rPr>
              <a:t>2021</a:t>
            </a:r>
          </a:p>
        </p:txBody>
      </p:sp>
      <p:pic>
        <p:nvPicPr>
          <p:cNvPr id="6" name="Immagine 5">
            <a:extLst>
              <a:ext uri="{FF2B5EF4-FFF2-40B4-BE49-F238E27FC236}">
                <a16:creationId xmlns:a16="http://schemas.microsoft.com/office/drawing/2014/main" id="{ABB50DC9-3B24-2AC0-AD82-B33E2515C3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5589" y="2318043"/>
            <a:ext cx="4552990" cy="2882584"/>
          </a:xfrm>
          <a:prstGeom prst="rect">
            <a:avLst/>
          </a:prstGeom>
          <a:noFill/>
          <a:ln>
            <a:noFill/>
          </a:ln>
        </p:spPr>
      </p:pic>
      <p:sp>
        <p:nvSpPr>
          <p:cNvPr id="7" name="CasellaDiTesto 6">
            <a:extLst>
              <a:ext uri="{FF2B5EF4-FFF2-40B4-BE49-F238E27FC236}">
                <a16:creationId xmlns:a16="http://schemas.microsoft.com/office/drawing/2014/main" id="{C9FDEBE9-2AC9-72B0-643F-01F754FB6FE3}"/>
              </a:ext>
            </a:extLst>
          </p:cNvPr>
          <p:cNvSpPr txBox="1"/>
          <p:nvPr/>
        </p:nvSpPr>
        <p:spPr>
          <a:xfrm>
            <a:off x="2396160" y="6352525"/>
            <a:ext cx="7893245" cy="230832"/>
          </a:xfrm>
          <a:prstGeom prst="rect">
            <a:avLst/>
          </a:prstGeom>
          <a:noFill/>
        </p:spPr>
        <p:txBody>
          <a:bodyPr wrap="square">
            <a:spAutoFit/>
          </a:bodyPr>
          <a:lstStyle/>
          <a:p>
            <a:r>
              <a:rPr lang="en-US" sz="900" dirty="0">
                <a:solidFill>
                  <a:schemeClr val="accent5"/>
                </a:solidFill>
                <a:effectLst/>
                <a:latin typeface="Calibri" panose="020F0502020204030204" pitchFamily="34" charset="0"/>
                <a:ea typeface="Calibri" panose="020F0502020204030204" pitchFamily="34" charset="0"/>
                <a:cs typeface="Times New Roman" panose="02020603050405020304" pitchFamily="18" charset="0"/>
              </a:rPr>
              <a:t>Rubinstein MM, Brown KA, Iyengar NM. Targeting obesity-related dysfunction in hormonally driven cancers. Br J Cancer. 2021 Aug;125(4):495-509. </a:t>
            </a:r>
            <a:endParaRPr lang="it-IT" sz="900" dirty="0">
              <a:solidFill>
                <a:schemeClr val="accent5"/>
              </a:solidFill>
            </a:endParaRPr>
          </a:p>
        </p:txBody>
      </p:sp>
      <p:pic>
        <p:nvPicPr>
          <p:cNvPr id="8" name="Immagine 7">
            <a:extLst>
              <a:ext uri="{FF2B5EF4-FFF2-40B4-BE49-F238E27FC236}">
                <a16:creationId xmlns:a16="http://schemas.microsoft.com/office/drawing/2014/main" id="{C73BED2E-638F-AAA7-CE4B-48317B1D111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58037" y="373964"/>
            <a:ext cx="4775759" cy="2765461"/>
          </a:xfrm>
          <a:prstGeom prst="rect">
            <a:avLst/>
          </a:prstGeom>
          <a:noFill/>
          <a:ln>
            <a:noFill/>
          </a:ln>
        </p:spPr>
      </p:pic>
      <p:pic>
        <p:nvPicPr>
          <p:cNvPr id="9" name="Immagine 8">
            <a:extLst>
              <a:ext uri="{FF2B5EF4-FFF2-40B4-BE49-F238E27FC236}">
                <a16:creationId xmlns:a16="http://schemas.microsoft.com/office/drawing/2014/main" id="{E5F3FB68-77C6-CD24-06AA-5077898A7F0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48926" y="3174835"/>
            <a:ext cx="4673858" cy="2965412"/>
          </a:xfrm>
          <a:prstGeom prst="rect">
            <a:avLst/>
          </a:prstGeom>
          <a:noFill/>
          <a:ln>
            <a:noFill/>
          </a:ln>
        </p:spPr>
      </p:pic>
      <p:sp>
        <p:nvSpPr>
          <p:cNvPr id="10" name="CasellaDiTesto 9">
            <a:extLst>
              <a:ext uri="{FF2B5EF4-FFF2-40B4-BE49-F238E27FC236}">
                <a16:creationId xmlns:a16="http://schemas.microsoft.com/office/drawing/2014/main" id="{3A56769B-00E2-8DE2-0920-7088B140F51A}"/>
              </a:ext>
            </a:extLst>
          </p:cNvPr>
          <p:cNvSpPr txBox="1"/>
          <p:nvPr/>
        </p:nvSpPr>
        <p:spPr>
          <a:xfrm>
            <a:off x="0" y="70182"/>
            <a:ext cx="8123722" cy="369332"/>
          </a:xfrm>
          <a:prstGeom prst="rect">
            <a:avLst/>
          </a:prstGeom>
          <a:noFill/>
        </p:spPr>
        <p:txBody>
          <a:bodyPr wrap="square">
            <a:spAutoFit/>
          </a:bodyPr>
          <a:lstStyle/>
          <a:p>
            <a:r>
              <a:rPr lang="it-IT" sz="1800" b="1" dirty="0">
                <a:solidFill>
                  <a:schemeClr val="tx2"/>
                </a:solidFill>
              </a:rPr>
              <a:t>Chirurgia Bariatrica e Metabolica e cancro: si può parlare di prevenzione?</a:t>
            </a:r>
            <a:endParaRPr lang="it-IT" b="1" dirty="0">
              <a:solidFill>
                <a:schemeClr val="tx2"/>
              </a:solidFill>
            </a:endParaRPr>
          </a:p>
        </p:txBody>
      </p:sp>
    </p:spTree>
    <p:extLst>
      <p:ext uri="{BB962C8B-B14F-4D97-AF65-F5344CB8AC3E}">
        <p14:creationId xmlns:p14="http://schemas.microsoft.com/office/powerpoint/2010/main" val="993008660"/>
      </p:ext>
    </p:extLst>
  </p:cSld>
  <p:clrMapOvr>
    <a:masterClrMapping/>
  </p:clrMapOvr>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0A2CB4-6869-426F-8BC4-A32C90CBE263}">
  <ds:schemaRefs>
    <ds:schemaRef ds:uri="http://schemas.microsoft.com/sharepoint/v3/contenttype/forms"/>
  </ds:schemaRefs>
</ds:datastoreItem>
</file>

<file path=customXml/itemProps2.xml><?xml version="1.0" encoding="utf-8"?>
<ds:datastoreItem xmlns:ds="http://schemas.openxmlformats.org/officeDocument/2006/customXml" ds:itemID="{A4E879E6-8FFE-4154-8F2A-F7518B89B376}">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222</TotalTime>
  <Words>3494</Words>
  <Application>Microsoft Office PowerPoint</Application>
  <PresentationFormat>Widescreen</PresentationFormat>
  <Paragraphs>221</Paragraphs>
  <Slides>37</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37</vt:i4>
      </vt:variant>
    </vt:vector>
  </HeadingPairs>
  <TitlesOfParts>
    <vt:vector size="42" baseType="lpstr">
      <vt:lpstr>Arial</vt:lpstr>
      <vt:lpstr>Calibri</vt:lpstr>
      <vt:lpstr>Symbol</vt:lpstr>
      <vt:lpstr>Wingdings</vt:lpstr>
      <vt:lpstr>RetrospectVTI</vt:lpstr>
      <vt:lpstr>Chirurgia Bariatrica e Metabolica e cancro: si può parlare di prevenzione?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Amanda Belluzzi</cp:lastModifiedBy>
  <cp:revision>26</cp:revision>
  <dcterms:created xsi:type="dcterms:W3CDTF">2022-02-27T17:36:31Z</dcterms:created>
  <dcterms:modified xsi:type="dcterms:W3CDTF">2026-02-20T07:20:35Z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